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5" r:id="rId3"/>
    <p:sldId id="276" r:id="rId4"/>
    <p:sldId id="277" r:id="rId5"/>
    <p:sldId id="278" r:id="rId6"/>
    <p:sldId id="279" r:id="rId7"/>
    <p:sldId id="280" r:id="rId8"/>
    <p:sldId id="281" r:id="rId9"/>
    <p:sldId id="282" r:id="rId10"/>
    <p:sldId id="284" r:id="rId11"/>
    <p:sldId id="285" r:id="rId12"/>
    <p:sldId id="286" r:id="rId13"/>
    <p:sldId id="287" r:id="rId14"/>
    <p:sldId id="288" r:id="rId15"/>
    <p:sldId id="290" r:id="rId16"/>
    <p:sldId id="291" r:id="rId17"/>
    <p:sldId id="292" r:id="rId18"/>
    <p:sldId id="293" r:id="rId19"/>
    <p:sldId id="294" r:id="rId20"/>
    <p:sldId id="295" r:id="rId21"/>
    <p:sldId id="296" r:id="rId22"/>
    <p:sldId id="297" r:id="rId23"/>
    <p:sldId id="298" r:id="rId24"/>
    <p:sldId id="299" r:id="rId25"/>
    <p:sldId id="300" r:id="rId26"/>
    <p:sldId id="304" r:id="rId27"/>
    <p:sldId id="301" r:id="rId28"/>
    <p:sldId id="303"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nad313" initials="M" lastIdx="2" clrIdx="0">
    <p:extLst>
      <p:ext uri="{19B8F6BF-5375-455C-9EA6-DF929625EA0E}">
        <p15:presenceInfo xmlns:p15="http://schemas.microsoft.com/office/powerpoint/2012/main" userId="Mohanad31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6" autoAdjust="0"/>
    <p:restoredTop sz="94434" autoAdjust="0"/>
  </p:normalViewPr>
  <p:slideViewPr>
    <p:cSldViewPr snapToGrid="0">
      <p:cViewPr varScale="1">
        <p:scale>
          <a:sx n="74" d="100"/>
          <a:sy n="74" d="100"/>
        </p:scale>
        <p:origin x="552"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919EC-2501-4974-A9F5-33CB975514D7}"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BC88-DF6E-4906-BED4-C87A631EFC98}" type="slidenum">
              <a:rPr lang="en-GB" smtClean="0"/>
              <a:t>‹#›</a:t>
            </a:fld>
            <a:endParaRPr lang="en-GB"/>
          </a:p>
        </p:txBody>
      </p:sp>
    </p:spTree>
    <p:extLst>
      <p:ext uri="{BB962C8B-B14F-4D97-AF65-F5344CB8AC3E}">
        <p14:creationId xmlns:p14="http://schemas.microsoft.com/office/powerpoint/2010/main" val="161429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EEBC88-DF6E-4906-BED4-C87A631EFC98}" type="slidenum">
              <a:rPr lang="en-GB" smtClean="0"/>
              <a:t>1</a:t>
            </a:fld>
            <a:endParaRPr lang="en-GB"/>
          </a:p>
        </p:txBody>
      </p:sp>
    </p:spTree>
    <p:extLst>
      <p:ext uri="{BB962C8B-B14F-4D97-AF65-F5344CB8AC3E}">
        <p14:creationId xmlns:p14="http://schemas.microsoft.com/office/powerpoint/2010/main" val="253885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10</a:t>
            </a:fld>
            <a:endParaRPr lang="en-GB"/>
          </a:p>
        </p:txBody>
      </p:sp>
    </p:spTree>
    <p:extLst>
      <p:ext uri="{BB962C8B-B14F-4D97-AF65-F5344CB8AC3E}">
        <p14:creationId xmlns:p14="http://schemas.microsoft.com/office/powerpoint/2010/main" val="192309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11</a:t>
            </a:fld>
            <a:endParaRPr lang="en-GB"/>
          </a:p>
        </p:txBody>
      </p:sp>
    </p:spTree>
    <p:extLst>
      <p:ext uri="{BB962C8B-B14F-4D97-AF65-F5344CB8AC3E}">
        <p14:creationId xmlns:p14="http://schemas.microsoft.com/office/powerpoint/2010/main" val="237276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12</a:t>
            </a:fld>
            <a:endParaRPr lang="en-GB"/>
          </a:p>
        </p:txBody>
      </p:sp>
    </p:spTree>
    <p:extLst>
      <p:ext uri="{BB962C8B-B14F-4D97-AF65-F5344CB8AC3E}">
        <p14:creationId xmlns:p14="http://schemas.microsoft.com/office/powerpoint/2010/main" val="406504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13</a:t>
            </a:fld>
            <a:endParaRPr lang="en-GB"/>
          </a:p>
        </p:txBody>
      </p:sp>
    </p:spTree>
    <p:extLst>
      <p:ext uri="{BB962C8B-B14F-4D97-AF65-F5344CB8AC3E}">
        <p14:creationId xmlns:p14="http://schemas.microsoft.com/office/powerpoint/2010/main" val="286599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14</a:t>
            </a:fld>
            <a:endParaRPr lang="en-GB"/>
          </a:p>
        </p:txBody>
      </p:sp>
    </p:spTree>
    <p:extLst>
      <p:ext uri="{BB962C8B-B14F-4D97-AF65-F5344CB8AC3E}">
        <p14:creationId xmlns:p14="http://schemas.microsoft.com/office/powerpoint/2010/main" val="300917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15</a:t>
            </a:fld>
            <a:endParaRPr lang="en-GB"/>
          </a:p>
        </p:txBody>
      </p:sp>
    </p:spTree>
    <p:extLst>
      <p:ext uri="{BB962C8B-B14F-4D97-AF65-F5344CB8AC3E}">
        <p14:creationId xmlns:p14="http://schemas.microsoft.com/office/powerpoint/2010/main" val="64877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16</a:t>
            </a:fld>
            <a:endParaRPr lang="en-GB"/>
          </a:p>
        </p:txBody>
      </p:sp>
    </p:spTree>
    <p:extLst>
      <p:ext uri="{BB962C8B-B14F-4D97-AF65-F5344CB8AC3E}">
        <p14:creationId xmlns:p14="http://schemas.microsoft.com/office/powerpoint/2010/main" val="148464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17</a:t>
            </a:fld>
            <a:endParaRPr lang="en-GB"/>
          </a:p>
        </p:txBody>
      </p:sp>
    </p:spTree>
    <p:extLst>
      <p:ext uri="{BB962C8B-B14F-4D97-AF65-F5344CB8AC3E}">
        <p14:creationId xmlns:p14="http://schemas.microsoft.com/office/powerpoint/2010/main" val="120549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18</a:t>
            </a:fld>
            <a:endParaRPr lang="en-GB"/>
          </a:p>
        </p:txBody>
      </p:sp>
    </p:spTree>
    <p:extLst>
      <p:ext uri="{BB962C8B-B14F-4D97-AF65-F5344CB8AC3E}">
        <p14:creationId xmlns:p14="http://schemas.microsoft.com/office/powerpoint/2010/main" val="401839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19</a:t>
            </a:fld>
            <a:endParaRPr lang="en-GB"/>
          </a:p>
        </p:txBody>
      </p:sp>
    </p:spTree>
    <p:extLst>
      <p:ext uri="{BB962C8B-B14F-4D97-AF65-F5344CB8AC3E}">
        <p14:creationId xmlns:p14="http://schemas.microsoft.com/office/powerpoint/2010/main" val="334287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a:t>
            </a:fld>
            <a:endParaRPr lang="en-GB"/>
          </a:p>
        </p:txBody>
      </p:sp>
    </p:spTree>
    <p:extLst>
      <p:ext uri="{BB962C8B-B14F-4D97-AF65-F5344CB8AC3E}">
        <p14:creationId xmlns:p14="http://schemas.microsoft.com/office/powerpoint/2010/main" val="94678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20</a:t>
            </a:fld>
            <a:endParaRPr lang="en-GB"/>
          </a:p>
        </p:txBody>
      </p:sp>
    </p:spTree>
    <p:extLst>
      <p:ext uri="{BB962C8B-B14F-4D97-AF65-F5344CB8AC3E}">
        <p14:creationId xmlns:p14="http://schemas.microsoft.com/office/powerpoint/2010/main" val="197160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21</a:t>
            </a:fld>
            <a:endParaRPr lang="en-GB"/>
          </a:p>
        </p:txBody>
      </p:sp>
    </p:spTree>
    <p:extLst>
      <p:ext uri="{BB962C8B-B14F-4D97-AF65-F5344CB8AC3E}">
        <p14:creationId xmlns:p14="http://schemas.microsoft.com/office/powerpoint/2010/main" val="171807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22</a:t>
            </a:fld>
            <a:endParaRPr lang="en-GB"/>
          </a:p>
        </p:txBody>
      </p:sp>
    </p:spTree>
    <p:extLst>
      <p:ext uri="{BB962C8B-B14F-4D97-AF65-F5344CB8AC3E}">
        <p14:creationId xmlns:p14="http://schemas.microsoft.com/office/powerpoint/2010/main" val="24594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23</a:t>
            </a:fld>
            <a:endParaRPr lang="en-GB"/>
          </a:p>
        </p:txBody>
      </p:sp>
    </p:spTree>
    <p:extLst>
      <p:ext uri="{BB962C8B-B14F-4D97-AF65-F5344CB8AC3E}">
        <p14:creationId xmlns:p14="http://schemas.microsoft.com/office/powerpoint/2010/main" val="173237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24</a:t>
            </a:fld>
            <a:endParaRPr lang="en-GB"/>
          </a:p>
        </p:txBody>
      </p:sp>
    </p:spTree>
    <p:extLst>
      <p:ext uri="{BB962C8B-B14F-4D97-AF65-F5344CB8AC3E}">
        <p14:creationId xmlns:p14="http://schemas.microsoft.com/office/powerpoint/2010/main" val="190894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25</a:t>
            </a:fld>
            <a:endParaRPr lang="en-GB"/>
          </a:p>
        </p:txBody>
      </p:sp>
    </p:spTree>
    <p:extLst>
      <p:ext uri="{BB962C8B-B14F-4D97-AF65-F5344CB8AC3E}">
        <p14:creationId xmlns:p14="http://schemas.microsoft.com/office/powerpoint/2010/main" val="1803429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26</a:t>
            </a:fld>
            <a:endParaRPr lang="en-GB"/>
          </a:p>
        </p:txBody>
      </p:sp>
    </p:spTree>
    <p:extLst>
      <p:ext uri="{BB962C8B-B14F-4D97-AF65-F5344CB8AC3E}">
        <p14:creationId xmlns:p14="http://schemas.microsoft.com/office/powerpoint/2010/main" val="6575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27</a:t>
            </a:fld>
            <a:endParaRPr lang="en-GB"/>
          </a:p>
        </p:txBody>
      </p:sp>
    </p:spTree>
    <p:extLst>
      <p:ext uri="{BB962C8B-B14F-4D97-AF65-F5344CB8AC3E}">
        <p14:creationId xmlns:p14="http://schemas.microsoft.com/office/powerpoint/2010/main" val="389775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28</a:t>
            </a:fld>
            <a:endParaRPr lang="en-GB"/>
          </a:p>
        </p:txBody>
      </p:sp>
    </p:spTree>
    <p:extLst>
      <p:ext uri="{BB962C8B-B14F-4D97-AF65-F5344CB8AC3E}">
        <p14:creationId xmlns:p14="http://schemas.microsoft.com/office/powerpoint/2010/main" val="52799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29</a:t>
            </a:fld>
            <a:endParaRPr lang="en-GB"/>
          </a:p>
        </p:txBody>
      </p:sp>
    </p:spTree>
    <p:extLst>
      <p:ext uri="{BB962C8B-B14F-4D97-AF65-F5344CB8AC3E}">
        <p14:creationId xmlns:p14="http://schemas.microsoft.com/office/powerpoint/2010/main" val="32426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a:t>
            </a:fld>
            <a:endParaRPr lang="en-GB"/>
          </a:p>
        </p:txBody>
      </p:sp>
    </p:spTree>
    <p:extLst>
      <p:ext uri="{BB962C8B-B14F-4D97-AF65-F5344CB8AC3E}">
        <p14:creationId xmlns:p14="http://schemas.microsoft.com/office/powerpoint/2010/main" val="31251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4</a:t>
            </a:fld>
            <a:endParaRPr lang="en-GB"/>
          </a:p>
        </p:txBody>
      </p:sp>
    </p:spTree>
    <p:extLst>
      <p:ext uri="{BB962C8B-B14F-4D97-AF65-F5344CB8AC3E}">
        <p14:creationId xmlns:p14="http://schemas.microsoft.com/office/powerpoint/2010/main" val="85546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5</a:t>
            </a:fld>
            <a:endParaRPr lang="en-GB"/>
          </a:p>
        </p:txBody>
      </p:sp>
    </p:spTree>
    <p:extLst>
      <p:ext uri="{BB962C8B-B14F-4D97-AF65-F5344CB8AC3E}">
        <p14:creationId xmlns:p14="http://schemas.microsoft.com/office/powerpoint/2010/main" val="336703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6</a:t>
            </a:fld>
            <a:endParaRPr lang="en-GB"/>
          </a:p>
        </p:txBody>
      </p:sp>
    </p:spTree>
    <p:extLst>
      <p:ext uri="{BB962C8B-B14F-4D97-AF65-F5344CB8AC3E}">
        <p14:creationId xmlns:p14="http://schemas.microsoft.com/office/powerpoint/2010/main" val="291574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7</a:t>
            </a:fld>
            <a:endParaRPr lang="en-GB"/>
          </a:p>
        </p:txBody>
      </p:sp>
    </p:spTree>
    <p:extLst>
      <p:ext uri="{BB962C8B-B14F-4D97-AF65-F5344CB8AC3E}">
        <p14:creationId xmlns:p14="http://schemas.microsoft.com/office/powerpoint/2010/main" val="292327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8</a:t>
            </a:fld>
            <a:endParaRPr lang="en-GB"/>
          </a:p>
        </p:txBody>
      </p:sp>
    </p:spTree>
    <p:extLst>
      <p:ext uri="{BB962C8B-B14F-4D97-AF65-F5344CB8AC3E}">
        <p14:creationId xmlns:p14="http://schemas.microsoft.com/office/powerpoint/2010/main" val="334695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9</a:t>
            </a:fld>
            <a:endParaRPr lang="en-GB"/>
          </a:p>
        </p:txBody>
      </p:sp>
    </p:spTree>
    <p:extLst>
      <p:ext uri="{BB962C8B-B14F-4D97-AF65-F5344CB8AC3E}">
        <p14:creationId xmlns:p14="http://schemas.microsoft.com/office/powerpoint/2010/main" val="393915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949D24-2976-4C05-A375-4BBD7D7E9CFC}" type="datetime4">
              <a:rPr lang="en-GB" smtClean="0"/>
              <a:t>22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19092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38ADEC-1B70-4827-B2A1-BA54D2EDE9D0}" type="datetime4">
              <a:rPr lang="en-GB" smtClean="0"/>
              <a:t>22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91729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F0B184-7B15-4B71-8E1B-E89F203396B9}" type="datetime4">
              <a:rPr lang="en-GB" smtClean="0"/>
              <a:t>22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92887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05D021-4EC3-4481-8C60-2D3D1468FBD6}" type="datetime4">
              <a:rPr lang="en-GB" smtClean="0"/>
              <a:t>22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82302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89560-1CD9-433F-9709-DB3266F46B6C}" type="datetime4">
              <a:rPr lang="en-GB" smtClean="0"/>
              <a:t>22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88280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0A9F11-3D30-4A43-9171-4EE812971DCA}" type="datetime4">
              <a:rPr lang="en-GB" smtClean="0"/>
              <a:t>22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0477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DCDE32-B488-4CC0-98FA-53044D0A14E0}" type="datetime4">
              <a:rPr lang="en-GB" smtClean="0"/>
              <a:t>22 November 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70746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3A3678-C2BF-4DC4-8161-CCD6B3A48514}" type="datetime4">
              <a:rPr lang="en-GB" smtClean="0"/>
              <a:t>22 November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48353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82F20-A864-488F-BD71-77B7FE9306C0}" type="datetime4">
              <a:rPr lang="en-GB" smtClean="0"/>
              <a:t>22 November 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99091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5470D-2128-43F8-83BD-92059A7E21C1}" type="datetime4">
              <a:rPr lang="en-GB" smtClean="0"/>
              <a:t>22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66767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DF15F-636D-4B0D-B523-76B3F17C2404}" type="datetime4">
              <a:rPr lang="en-GB" smtClean="0"/>
              <a:t>22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7017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E5169-0586-4BCC-BA65-73A07A314961}" type="datetime4">
              <a:rPr lang="en-GB" smtClean="0"/>
              <a:t>22 November 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5B9E-58DD-41BB-99D9-B476307CBB4A}" type="slidenum">
              <a:rPr lang="en-GB" smtClean="0"/>
              <a:t>‹#›</a:t>
            </a:fld>
            <a:endParaRPr lang="en-GB"/>
          </a:p>
        </p:txBody>
      </p:sp>
    </p:spTree>
    <p:extLst>
      <p:ext uri="{BB962C8B-B14F-4D97-AF65-F5344CB8AC3E}">
        <p14:creationId xmlns:p14="http://schemas.microsoft.com/office/powerpoint/2010/main" val="189087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7.png"/><Relationship Id="rId7" Type="http://schemas.openxmlformats.org/officeDocument/2006/relationships/image" Target="../media/image76.png"/><Relationship Id="rId12"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05.png"/></Relationships>
</file>

<file path=ppt/slides/_rels/slide1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9.png"/><Relationship Id="rId11" Type="http://schemas.openxmlformats.org/officeDocument/2006/relationships/image" Target="../media/image111.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19.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4.png"/><Relationship Id="rId7" Type="http://schemas.openxmlformats.org/officeDocument/2006/relationships/image" Target="../media/image1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6.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05.png"/><Relationship Id="rId9" Type="http://schemas.openxmlformats.org/officeDocument/2006/relationships/image" Target="../media/image1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en.wikipedia.org/wiki/French_Revolutionary_Wars" TargetMode="External"/><Relationship Id="rId4" Type="http://schemas.openxmlformats.org/officeDocument/2006/relationships/hyperlink" Target="https://en.wikipedia.org/wiki/General_offic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1.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2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4.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3" Type="http://schemas.openxmlformats.org/officeDocument/2006/relationships/image" Target="../media/image156.png"/><Relationship Id="rId7" Type="http://schemas.openxmlformats.org/officeDocument/2006/relationships/image" Target="../media/image159.png"/><Relationship Id="rId12" Type="http://schemas.openxmlformats.org/officeDocument/2006/relationships/image" Target="../media/image164.png"/><Relationship Id="rId2" Type="http://schemas.openxmlformats.org/officeDocument/2006/relationships/notesSlide" Target="../notesSlides/notesSlide24.xml"/><Relationship Id="rId16"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163.png"/><Relationship Id="rId5" Type="http://schemas.openxmlformats.org/officeDocument/2006/relationships/image" Target="../media/image158.png"/><Relationship Id="rId15" Type="http://schemas.openxmlformats.org/officeDocument/2006/relationships/image" Target="../media/image155.png"/><Relationship Id="rId10" Type="http://schemas.openxmlformats.org/officeDocument/2006/relationships/image" Target="../media/image162.png"/><Relationship Id="rId4" Type="http://schemas.openxmlformats.org/officeDocument/2006/relationships/image" Target="../media/image157.png"/><Relationship Id="rId9" Type="http://schemas.openxmlformats.org/officeDocument/2006/relationships/image" Target="../media/image161.png"/><Relationship Id="rId14" Type="http://schemas.openxmlformats.org/officeDocument/2006/relationships/image" Target="../media/image166.png"/></Relationships>
</file>

<file path=ppt/slides/_rels/slide2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5.png"/><Relationship Id="rId4" Type="http://schemas.openxmlformats.org/officeDocument/2006/relationships/image" Target="../media/image168.png"/></Relationships>
</file>

<file path=ppt/slides/_rels/slide26.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55.png"/><Relationship Id="rId7" Type="http://schemas.openxmlformats.org/officeDocument/2006/relationships/image" Target="../media/image17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1.png"/><Relationship Id="rId5" Type="http://schemas.openxmlformats.org/officeDocument/2006/relationships/image" Target="../media/image170.png"/><Relationship Id="rId10" Type="http://schemas.openxmlformats.org/officeDocument/2006/relationships/image" Target="../media/image175.png"/><Relationship Id="rId4" Type="http://schemas.openxmlformats.org/officeDocument/2006/relationships/image" Target="../media/image169.png"/><Relationship Id="rId9" Type="http://schemas.openxmlformats.org/officeDocument/2006/relationships/image" Target="../media/image174.png"/></Relationships>
</file>

<file path=ppt/slides/_rels/slide2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1.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1827" y="-114768"/>
            <a:ext cx="12263827" cy="7068302"/>
            <a:chOff x="-40944" y="-210302"/>
            <a:chExt cx="12263827" cy="7068302"/>
          </a:xfrm>
        </p:grpSpPr>
        <p:sp>
          <p:nvSpPr>
            <p:cNvPr id="4" name="Rectangle 3"/>
            <p:cNvSpPr/>
            <p:nvPr/>
          </p:nvSpPr>
          <p:spPr>
            <a:xfrm>
              <a:off x="-40944" y="-210302"/>
              <a:ext cx="12263827" cy="706830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0944" y="-210302"/>
              <a:ext cx="955343" cy="70683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rot="16200000">
              <a:off x="-2913009" y="3099155"/>
              <a:ext cx="6744570" cy="523220"/>
            </a:xfrm>
            <a:prstGeom prst="rect">
              <a:avLst/>
            </a:prstGeom>
            <a:noFill/>
          </p:spPr>
          <p:txBody>
            <a:bodyPr wrap="square" rtlCol="0">
              <a:spAutoFit/>
            </a:bodyPr>
            <a:lstStyle/>
            <a:p>
              <a:pPr algn="ctr"/>
              <a:r>
                <a:rPr lang="en-US" sz="2800" b="1" dirty="0" smtClean="0">
                  <a:solidFill>
                    <a:schemeClr val="bg1"/>
                  </a:solidFill>
                </a:rPr>
                <a:t>University of BASRAH - Physics Department</a:t>
              </a:r>
              <a:endParaRPr lang="en-GB" sz="2800" b="1" dirty="0">
                <a:solidFill>
                  <a:schemeClr val="bg1"/>
                </a:solidFill>
              </a:endParaRPr>
            </a:p>
          </p:txBody>
        </p:sp>
      </p:grpSp>
      <p:sp>
        <p:nvSpPr>
          <p:cNvPr id="8" name="TextBox 7"/>
          <p:cNvSpPr txBox="1"/>
          <p:nvPr/>
        </p:nvSpPr>
        <p:spPr>
          <a:xfrm>
            <a:off x="4586857" y="5248907"/>
            <a:ext cx="3343702" cy="400110"/>
          </a:xfrm>
          <a:prstGeom prst="rect">
            <a:avLst/>
          </a:prstGeom>
          <a:noFill/>
        </p:spPr>
        <p:txBody>
          <a:bodyPr wrap="square" rtlCol="0">
            <a:spAutoFit/>
          </a:bodyPr>
          <a:lstStyle/>
          <a:p>
            <a:r>
              <a:rPr lang="en-US" sz="2000" b="1" dirty="0" smtClean="0"/>
              <a:t>Prof. </a:t>
            </a:r>
            <a:r>
              <a:rPr lang="en-US" sz="2000" b="1" dirty="0" err="1" smtClean="0"/>
              <a:t>Dr</a:t>
            </a:r>
            <a:r>
              <a:rPr lang="en-US" sz="2000" b="1" dirty="0" smtClean="0"/>
              <a:t> </a:t>
            </a:r>
            <a:r>
              <a:rPr lang="en-US" sz="2000" b="1" dirty="0" err="1" smtClean="0"/>
              <a:t>Mohanned</a:t>
            </a:r>
            <a:r>
              <a:rPr lang="en-US" sz="2000" b="1" dirty="0" smtClean="0"/>
              <a:t> Al-</a:t>
            </a:r>
            <a:r>
              <a:rPr lang="en-US" sz="2000" b="1" dirty="0" err="1" smtClean="0"/>
              <a:t>Anber</a:t>
            </a:r>
            <a:r>
              <a:rPr lang="en-US" sz="2000" b="1" dirty="0" smtClean="0"/>
              <a:t> </a:t>
            </a:r>
            <a:endParaRPr lang="en-GB" sz="2000" b="1" dirty="0"/>
          </a:p>
        </p:txBody>
      </p:sp>
      <p:sp>
        <p:nvSpPr>
          <p:cNvPr id="9" name="Date Placeholder 8"/>
          <p:cNvSpPr>
            <a:spLocks noGrp="1"/>
          </p:cNvSpPr>
          <p:nvPr>
            <p:ph type="dt" sz="half" idx="10"/>
          </p:nvPr>
        </p:nvSpPr>
        <p:spPr>
          <a:xfrm>
            <a:off x="8912180" y="6544676"/>
            <a:ext cx="2350369" cy="365125"/>
          </a:xfrm>
        </p:spPr>
        <p:txBody>
          <a:bodyPr/>
          <a:lstStyle/>
          <a:p>
            <a:fld id="{F78A8683-2F5A-4CB7-8833-4067514A1CAD}" type="datetime4">
              <a:rPr lang="en-GB" sz="2000" smtClean="0">
                <a:ln w="0"/>
                <a:solidFill>
                  <a:schemeClr val="tx1"/>
                </a:solidFill>
                <a:effectLst>
                  <a:outerShdw blurRad="38100" dist="19050" dir="2700000" algn="tl" rotWithShape="0">
                    <a:schemeClr val="dk1">
                      <a:alpha val="40000"/>
                    </a:schemeClr>
                  </a:outerShdw>
                </a:effectLst>
              </a:rPr>
              <a:t>22 November 2023</a:t>
            </a:fld>
            <a:endParaRPr lang="en-GB" dirty="0">
              <a:solidFill>
                <a:srgbClr val="FFFF00"/>
              </a:solidFill>
            </a:endParaRPr>
          </a:p>
        </p:txBody>
      </p:sp>
      <p:sp>
        <p:nvSpPr>
          <p:cNvPr id="10" name="Slide Number Placeholder 9"/>
          <p:cNvSpPr>
            <a:spLocks noGrp="1"/>
          </p:cNvSpPr>
          <p:nvPr>
            <p:ph type="sldNum" sz="quarter" idx="12"/>
          </p:nvPr>
        </p:nvSpPr>
        <p:spPr>
          <a:xfrm>
            <a:off x="8343332" y="6566542"/>
            <a:ext cx="3593910" cy="365125"/>
          </a:xfrm>
        </p:spPr>
        <p:txBody>
          <a:bodyPr/>
          <a:lstStyle/>
          <a:p>
            <a:fld id="{27745B9E-58DD-41BB-99D9-B476307CBB4A}" type="slidenum">
              <a:rPr lang="en-GB" sz="1800" smtClean="0">
                <a:solidFill>
                  <a:schemeClr val="tx1"/>
                </a:solidFill>
              </a:rPr>
              <a:t>1</a:t>
            </a:fld>
            <a:endParaRPr lang="en-GB" sz="1800" dirty="0">
              <a:solidFill>
                <a:schemeClr val="tx1"/>
              </a:solidFill>
            </a:endParaRPr>
          </a:p>
        </p:txBody>
      </p:sp>
      <p:sp>
        <p:nvSpPr>
          <p:cNvPr id="11" name="Rectangle 10"/>
          <p:cNvSpPr/>
          <p:nvPr/>
        </p:nvSpPr>
        <p:spPr>
          <a:xfrm>
            <a:off x="2754545" y="1171603"/>
            <a:ext cx="7385742" cy="1754326"/>
          </a:xfrm>
          <a:prstGeom prst="rect">
            <a:avLst/>
          </a:prstGeom>
          <a:noFill/>
        </p:spPr>
        <p:txBody>
          <a:bodyPr wrap="square" lIns="91440" tIns="45720" rIns="91440" bIns="45720">
            <a:spAutoFit/>
          </a:bodyPr>
          <a:lstStyle/>
          <a:p>
            <a:pPr algn="ctr"/>
            <a:r>
              <a:rPr lang="en-GB" sz="5400" dirty="0"/>
              <a:t>Analytical </a:t>
            </a:r>
            <a:r>
              <a:rPr lang="en-GB" sz="5400" dirty="0" smtClean="0"/>
              <a:t>Mechanics 302 </a:t>
            </a:r>
            <a:r>
              <a:rPr lang="en-GB" sz="5400" dirty="0"/>
              <a:t/>
            </a:r>
            <a:br>
              <a:rPr lang="en-GB" sz="5400" dirty="0"/>
            </a:b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ndalus" panose="02020603050405020304" pitchFamily="18" charset="-78"/>
              <a:cs typeface="Andalus" panose="02020603050405020304" pitchFamily="18" charset="-78"/>
            </a:endParaRPr>
          </a:p>
        </p:txBody>
      </p:sp>
      <p:sp>
        <p:nvSpPr>
          <p:cNvPr id="14" name="Rectangle 13"/>
          <p:cNvSpPr/>
          <p:nvPr/>
        </p:nvSpPr>
        <p:spPr>
          <a:xfrm>
            <a:off x="2218521" y="3066658"/>
            <a:ext cx="8214549" cy="1200329"/>
          </a:xfrm>
          <a:prstGeom prst="rect">
            <a:avLst/>
          </a:prstGeom>
        </p:spPr>
        <p:txBody>
          <a:bodyPr wrap="square">
            <a:spAutoFit/>
          </a:bodyPr>
          <a:lstStyle/>
          <a:p>
            <a:pPr algn="ctr"/>
            <a:r>
              <a:rPr lang="en-GB" sz="3600" b="1" dirty="0" smtClean="0"/>
              <a:t>Lagrangian Mechanics</a:t>
            </a:r>
            <a:r>
              <a:rPr lang="en-GB" sz="3600" dirty="0"/>
              <a:t/>
            </a:r>
            <a:br>
              <a:rPr lang="en-GB" sz="3600" dirty="0"/>
            </a:br>
            <a:r>
              <a:rPr lang="en-GB" sz="3600" b="1" dirty="0" smtClean="0">
                <a:ln w="22225">
                  <a:solidFill>
                    <a:schemeClr val="accent2"/>
                  </a:solidFill>
                  <a:prstDash val="solid"/>
                </a:ln>
                <a:solidFill>
                  <a:schemeClr val="accent2">
                    <a:lumMod val="40000"/>
                    <a:lumOff val="60000"/>
                  </a:schemeClr>
                </a:solidFill>
              </a:rPr>
              <a:t> </a:t>
            </a:r>
            <a:r>
              <a:rPr lang="ar-IQ" sz="3600" b="1" dirty="0" smtClean="0">
                <a:ln w="22225">
                  <a:solidFill>
                    <a:schemeClr val="accent2"/>
                  </a:solidFill>
                  <a:prstDash val="solid"/>
                </a:ln>
                <a:solidFill>
                  <a:schemeClr val="accent2">
                    <a:lumMod val="40000"/>
                    <a:lumOff val="60000"/>
                  </a:schemeClr>
                </a:solidFill>
              </a:rPr>
              <a:t>ميكانيك لاغرانج</a:t>
            </a:r>
            <a:endParaRPr lang="en-US" sz="3600" b="1" dirty="0" smtClean="0">
              <a:ln w="22225">
                <a:solidFill>
                  <a:schemeClr val="accent2"/>
                </a:solidFill>
                <a:prstDash val="solid"/>
              </a:ln>
              <a:solidFill>
                <a:schemeClr val="accent2">
                  <a:lumMod val="40000"/>
                  <a:lumOff val="60000"/>
                </a:schemeClr>
              </a:solidFill>
            </a:endParaRPr>
          </a:p>
        </p:txBody>
      </p:sp>
      <p:sp>
        <p:nvSpPr>
          <p:cNvPr id="3" name="Rectangle 2"/>
          <p:cNvSpPr/>
          <p:nvPr/>
        </p:nvSpPr>
        <p:spPr>
          <a:xfrm>
            <a:off x="4260234" y="5747277"/>
            <a:ext cx="3681392" cy="646331"/>
          </a:xfrm>
          <a:prstGeom prst="rect">
            <a:avLst/>
          </a:prstGeom>
        </p:spPr>
        <p:txBody>
          <a:bodyPr wrap="none">
            <a:spAutoFit/>
          </a:bodyPr>
          <a:lstStyle/>
          <a:p>
            <a:r>
              <a:rPr lang="en-GB" b="1" dirty="0">
                <a:solidFill>
                  <a:srgbClr val="FF0000"/>
                </a:solidFill>
              </a:rPr>
              <a:t>https://</a:t>
            </a:r>
            <a:r>
              <a:rPr lang="en-GB" b="1" dirty="0" smtClean="0">
                <a:solidFill>
                  <a:srgbClr val="FF0000"/>
                </a:solidFill>
              </a:rPr>
              <a:t>telegram.me/molecules2k20</a:t>
            </a:r>
          </a:p>
          <a:p>
            <a:endParaRPr lang="en-GB" b="1" dirty="0">
              <a:solidFill>
                <a:srgbClr val="FF0000"/>
              </a:solidFill>
            </a:endParaRPr>
          </a:p>
        </p:txBody>
      </p:sp>
      <p:sp>
        <p:nvSpPr>
          <p:cNvPr id="15" name="Rectangle 14"/>
          <p:cNvSpPr/>
          <p:nvPr/>
        </p:nvSpPr>
        <p:spPr>
          <a:xfrm>
            <a:off x="5028906" y="2476409"/>
            <a:ext cx="2062360"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Chapter 3</a:t>
            </a:r>
            <a:endParaRPr lang="en-GB" sz="3600" b="1" dirty="0">
              <a:ln w="22225">
                <a:solidFill>
                  <a:schemeClr val="accent2"/>
                </a:solidFill>
                <a:prstDash val="solid"/>
              </a:ln>
              <a:solidFill>
                <a:schemeClr val="accent2">
                  <a:lumMod val="40000"/>
                  <a:lumOff val="60000"/>
                </a:schemeClr>
              </a:solidFill>
            </a:endParaRPr>
          </a:p>
        </p:txBody>
      </p:sp>
      <p:sp>
        <p:nvSpPr>
          <p:cNvPr id="13" name="TextBox 12"/>
          <p:cNvSpPr txBox="1"/>
          <p:nvPr/>
        </p:nvSpPr>
        <p:spPr>
          <a:xfrm>
            <a:off x="9267023" y="84014"/>
            <a:ext cx="2678107" cy="461665"/>
          </a:xfrm>
          <a:prstGeom prst="rect">
            <a:avLst/>
          </a:prstGeom>
          <a:noFill/>
        </p:spPr>
        <p:txBody>
          <a:bodyPr wrap="square" rtlCol="0">
            <a:spAutoFit/>
          </a:bodyPr>
          <a:lstStyle/>
          <a:p>
            <a:r>
              <a:rPr lang="en-GB" sz="2400" b="1" dirty="0">
                <a:solidFill>
                  <a:schemeClr val="bg1"/>
                </a:solidFill>
              </a:rPr>
              <a:t>Theoretical </a:t>
            </a:r>
            <a:r>
              <a:rPr lang="en-GB" sz="2400" b="1" dirty="0" smtClean="0">
                <a:solidFill>
                  <a:schemeClr val="bg1"/>
                </a:solidFill>
              </a:rPr>
              <a:t>Physics</a:t>
            </a:r>
            <a:endParaRPr lang="en-GB" sz="2400" b="1" dirty="0">
              <a:solidFill>
                <a:schemeClr val="bg1"/>
              </a:solidFill>
            </a:endParaRPr>
          </a:p>
        </p:txBody>
      </p:sp>
    </p:spTree>
    <p:extLst>
      <p:ext uri="{BB962C8B-B14F-4D97-AF65-F5344CB8AC3E}">
        <p14:creationId xmlns:p14="http://schemas.microsoft.com/office/powerpoint/2010/main" val="204233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10</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10" name="Group 9"/>
          <p:cNvGrpSpPr/>
          <p:nvPr/>
        </p:nvGrpSpPr>
        <p:grpSpPr>
          <a:xfrm>
            <a:off x="2208909" y="616106"/>
            <a:ext cx="9546349" cy="646331"/>
            <a:chOff x="1716135" y="679510"/>
            <a:chExt cx="9546349" cy="646331"/>
          </a:xfrm>
          <a:solidFill>
            <a:schemeClr val="accent4">
              <a:lumMod val="40000"/>
              <a:lumOff val="60000"/>
            </a:schemeClr>
          </a:solidFill>
        </p:grpSpPr>
        <p:sp>
          <p:nvSpPr>
            <p:cNvPr id="4" name="Rectangle 3"/>
            <p:cNvSpPr/>
            <p:nvPr/>
          </p:nvSpPr>
          <p:spPr>
            <a:xfrm>
              <a:off x="6932452" y="679510"/>
              <a:ext cx="4330032" cy="646331"/>
            </a:xfrm>
            <a:prstGeom prst="rect">
              <a:avLst/>
            </a:prstGeom>
            <a:grpFill/>
          </p:spPr>
          <p:txBody>
            <a:bodyPr wrap="none">
              <a:spAutoFit/>
            </a:bodyPr>
            <a:lstStyle/>
            <a:p>
              <a:r>
                <a:rPr lang="ar-IQ" dirty="0"/>
                <a:t>حساب الطاقات الحركية </a:t>
              </a:r>
              <a:r>
                <a:rPr lang="ar-IQ" dirty="0" smtClean="0"/>
                <a:t>والكامنة وفق الإحداثيات المعممة</a:t>
              </a:r>
            </a:p>
            <a:p>
              <a:endParaRPr lang="ar-IQ" dirty="0"/>
            </a:p>
          </p:txBody>
        </p:sp>
        <p:sp>
          <p:nvSpPr>
            <p:cNvPr id="9" name="Rectangle 8"/>
            <p:cNvSpPr/>
            <p:nvPr/>
          </p:nvSpPr>
          <p:spPr>
            <a:xfrm>
              <a:off x="1716135" y="679510"/>
              <a:ext cx="5238457" cy="646331"/>
            </a:xfrm>
            <a:prstGeom prst="rect">
              <a:avLst/>
            </a:prstGeom>
            <a:grpFill/>
          </p:spPr>
          <p:txBody>
            <a:bodyPr wrap="square">
              <a:spAutoFit/>
            </a:bodyPr>
            <a:lstStyle/>
            <a:p>
              <a:r>
                <a:rPr lang="ar-IQ" dirty="0"/>
                <a:t>Calculating Kinetic and Potential Energies in Terms of Generalized Coordinates</a:t>
              </a:r>
            </a:p>
          </p:txBody>
        </p:sp>
      </p:grpSp>
      <p:sp>
        <p:nvSpPr>
          <p:cNvPr id="11" name="Rectangle 10"/>
          <p:cNvSpPr/>
          <p:nvPr/>
        </p:nvSpPr>
        <p:spPr>
          <a:xfrm>
            <a:off x="1269036" y="1657342"/>
            <a:ext cx="10486222" cy="646331"/>
          </a:xfrm>
          <a:prstGeom prst="rect">
            <a:avLst/>
          </a:prstGeom>
        </p:spPr>
        <p:txBody>
          <a:bodyPr wrap="square">
            <a:spAutoFit/>
          </a:bodyPr>
          <a:lstStyle/>
          <a:p>
            <a:pPr algn="r" rtl="1"/>
            <a:r>
              <a:rPr lang="ar-IQ" dirty="0" smtClean="0"/>
              <a:t>لاغرانج (</a:t>
            </a:r>
            <a:r>
              <a:rPr lang="ar-IQ" dirty="0"/>
              <a:t>L = T - V </a:t>
            </a:r>
            <a:r>
              <a:rPr lang="ar-IQ" dirty="0" smtClean="0"/>
              <a:t>)</a:t>
            </a:r>
            <a:r>
              <a:rPr lang="ar-IQ" dirty="0"/>
              <a:t> يجب </a:t>
            </a:r>
            <a:r>
              <a:rPr lang="ar-IQ" dirty="0" smtClean="0"/>
              <a:t>ان يمثل كدالة </a:t>
            </a:r>
            <a:r>
              <a:rPr lang="ar-IQ" dirty="0"/>
              <a:t>للإحداثيات المعممة </a:t>
            </a:r>
            <a:r>
              <a:rPr lang="ar-IQ" dirty="0" smtClean="0"/>
              <a:t>ومشتقاتها للزمن </a:t>
            </a:r>
            <a:r>
              <a:rPr lang="ar-IQ" dirty="0"/>
              <a:t>(السرعات المعممة</a:t>
            </a:r>
            <a:r>
              <a:rPr lang="ar-IQ" dirty="0" smtClean="0"/>
              <a:t>).</a:t>
            </a:r>
            <a:endParaRPr lang="ar-IQ" dirty="0"/>
          </a:p>
          <a:p>
            <a:pPr algn="r" rtl="1"/>
            <a:r>
              <a:rPr lang="ar-IQ" dirty="0"/>
              <a:t> </a:t>
            </a:r>
            <a:r>
              <a:rPr lang="ar-IQ" dirty="0" smtClean="0"/>
              <a:t>عموماً، </a:t>
            </a:r>
            <a:r>
              <a:rPr lang="ar-IQ" dirty="0"/>
              <a:t>يمكن كتابة الطاقة الحركية لمجموعة من الجسيمات في شكل تربيعي </a:t>
            </a:r>
            <a:r>
              <a:rPr lang="ar-IQ" dirty="0" smtClean="0"/>
              <a:t>لسرعات </a:t>
            </a:r>
            <a:r>
              <a:rPr lang="ar-IQ" dirty="0"/>
              <a:t>الجسيمات </a:t>
            </a:r>
            <a:r>
              <a:rPr lang="ar-IQ" dirty="0" smtClean="0"/>
              <a:t>المرتبطة بنظام </a:t>
            </a:r>
            <a:r>
              <a:rPr lang="ar-IQ" dirty="0"/>
              <a:t>الإحداثيات الديكارتية.</a:t>
            </a:r>
          </a:p>
        </p:txBody>
      </p:sp>
      <p:sp>
        <p:nvSpPr>
          <p:cNvPr id="12" name="Rectangle 11"/>
          <p:cNvSpPr/>
          <p:nvPr/>
        </p:nvSpPr>
        <p:spPr>
          <a:xfrm>
            <a:off x="663446" y="2421538"/>
            <a:ext cx="11091812" cy="923330"/>
          </a:xfrm>
          <a:prstGeom prst="rect">
            <a:avLst/>
          </a:prstGeom>
        </p:spPr>
        <p:txBody>
          <a:bodyPr wrap="square">
            <a:spAutoFit/>
          </a:bodyPr>
          <a:lstStyle/>
          <a:p>
            <a:pPr algn="just" rtl="1"/>
            <a:r>
              <a:rPr lang="ar-IQ" dirty="0" smtClean="0"/>
              <a:t>لنأخذ </a:t>
            </a:r>
            <a:r>
              <a:rPr lang="ar-IQ" dirty="0"/>
              <a:t>الحالة ، الموضحة في الشكل ، لبندول كتلته m مرتبط بدعامة للكتلة M تكون حرة الحركة في بُعد واحد على طول سطح أفقي (بدون احتكاك). </a:t>
            </a:r>
            <a:endParaRPr lang="ar-IQ" dirty="0" smtClean="0"/>
          </a:p>
          <a:p>
            <a:pPr algn="just" rtl="1"/>
            <a:r>
              <a:rPr lang="ar-IQ" dirty="0" smtClean="0"/>
              <a:t>أولاً </a:t>
            </a:r>
            <a:r>
              <a:rPr lang="ar-IQ" dirty="0"/>
              <a:t>، دعنا نرى فقط عدد الإحداثيات المعممة اللازمة لتحديد </a:t>
            </a:r>
            <a:r>
              <a:rPr lang="ar-IQ" dirty="0" smtClean="0"/>
              <a:t>النظام </a:t>
            </a:r>
            <a:r>
              <a:rPr lang="ar-IQ" dirty="0"/>
              <a:t>بشكل فريد. تحتاج كل كتلة إلى ثلاثة إحداثيات ديكارتية ، ولكن هناك أربعة قيود </a:t>
            </a:r>
            <a:r>
              <a:rPr lang="ar-IQ" dirty="0" smtClean="0"/>
              <a:t>شاملة:</a:t>
            </a:r>
            <a:endParaRPr lang="ar-IQ" dirty="0"/>
          </a:p>
        </p:txBody>
      </p:sp>
      <p:pic>
        <p:nvPicPr>
          <p:cNvPr id="13" name="Picture 12"/>
          <p:cNvPicPr>
            <a:picLocks noChangeAspect="1"/>
          </p:cNvPicPr>
          <p:nvPr/>
        </p:nvPicPr>
        <p:blipFill>
          <a:blip r:embed="rId3"/>
          <a:stretch>
            <a:fillRect/>
          </a:stretch>
        </p:blipFill>
        <p:spPr>
          <a:xfrm>
            <a:off x="7391679" y="3364427"/>
            <a:ext cx="3152775" cy="638175"/>
          </a:xfrm>
          <a:prstGeom prst="rect">
            <a:avLst/>
          </a:prstGeom>
        </p:spPr>
      </p:pic>
      <p:sp>
        <p:nvSpPr>
          <p:cNvPr id="19" name="Rectangle 18"/>
          <p:cNvSpPr/>
          <p:nvPr/>
        </p:nvSpPr>
        <p:spPr>
          <a:xfrm>
            <a:off x="6180877" y="4179211"/>
            <a:ext cx="5574382" cy="923330"/>
          </a:xfrm>
          <a:prstGeom prst="rect">
            <a:avLst/>
          </a:prstGeom>
        </p:spPr>
        <p:txBody>
          <a:bodyPr wrap="square">
            <a:spAutoFit/>
          </a:bodyPr>
          <a:lstStyle/>
          <a:p>
            <a:pPr algn="just" rtl="1"/>
            <a:r>
              <a:rPr lang="ar-IQ" dirty="0"/>
              <a:t>تضمن </a:t>
            </a:r>
            <a:r>
              <a:rPr lang="ar-IQ" dirty="0" smtClean="0"/>
              <a:t>اول قيدين أن </a:t>
            </a:r>
            <a:r>
              <a:rPr lang="ar-IQ" dirty="0"/>
              <a:t>حركة الكتلة M تقع على طول المحور x. يضمن القيدان الثانيان أن البندول يتأرجح في المستوى XY على طول قوس نصف قطره r ، بالنسبة إلى دعامة متحركة.</a:t>
            </a:r>
          </a:p>
        </p:txBody>
      </p:sp>
      <p:sp>
        <p:nvSpPr>
          <p:cNvPr id="21" name="Rectangle 20"/>
          <p:cNvSpPr/>
          <p:nvPr/>
        </p:nvSpPr>
        <p:spPr>
          <a:xfrm>
            <a:off x="5023901" y="5330449"/>
            <a:ext cx="6731357" cy="923330"/>
          </a:xfrm>
          <a:prstGeom prst="rect">
            <a:avLst/>
          </a:prstGeom>
        </p:spPr>
        <p:txBody>
          <a:bodyPr wrap="square">
            <a:spAutoFit/>
          </a:bodyPr>
          <a:lstStyle/>
          <a:p>
            <a:pPr algn="just" rtl="1"/>
            <a:r>
              <a:rPr lang="ar-IQ" dirty="0"/>
              <a:t>هناك درجتان من الحرية للحركة وإحداثيان معممان ضروريان لوصف تكوين هذا النظام. لقد اخترنا هذين الإحداثيين ليكونا X (مما يدل على الكتلة الأفقية للموضع M) </a:t>
            </a:r>
            <a:r>
              <a:rPr lang="ar-IQ" dirty="0" smtClean="0"/>
              <a:t>و </a:t>
            </a:r>
            <a:r>
              <a:rPr lang="en-US" dirty="0" smtClean="0"/>
              <a:t> </a:t>
            </a:r>
            <a:r>
              <a:rPr lang="el-GR" dirty="0" smtClean="0"/>
              <a:t>θ</a:t>
            </a:r>
            <a:r>
              <a:rPr lang="ar-IQ" dirty="0" smtClean="0"/>
              <a:t>الإزاحة </a:t>
            </a:r>
            <a:r>
              <a:rPr lang="ar-IQ" dirty="0"/>
              <a:t>الزاوية للبندول بعيدًا عن </a:t>
            </a:r>
            <a:r>
              <a:rPr lang="ar-IQ" dirty="0" smtClean="0"/>
              <a:t> الخط العمودي.</a:t>
            </a:r>
            <a:endParaRPr lang="ar-IQ" dirty="0"/>
          </a:p>
        </p:txBody>
      </p:sp>
      <p:sp>
        <p:nvSpPr>
          <p:cNvPr id="22" name="Rectangle 21"/>
          <p:cNvSpPr/>
          <p:nvPr/>
        </p:nvSpPr>
        <p:spPr>
          <a:xfrm>
            <a:off x="5113483" y="3535656"/>
            <a:ext cx="1965034" cy="369332"/>
          </a:xfrm>
          <a:prstGeom prst="rect">
            <a:avLst/>
          </a:prstGeom>
          <a:solidFill>
            <a:schemeClr val="accent1">
              <a:lumMod val="20000"/>
              <a:lumOff val="80000"/>
            </a:schemeClr>
          </a:solidFill>
        </p:spPr>
        <p:txBody>
          <a:bodyPr wrap="square">
            <a:spAutoFit/>
          </a:bodyPr>
          <a:lstStyle/>
          <a:p>
            <a:r>
              <a:rPr lang="en-GB" dirty="0" smtClean="0">
                <a:solidFill>
                  <a:srgbClr val="000000"/>
                </a:solidFill>
                <a:latin typeface="Times-Roman"/>
              </a:rPr>
              <a:t>(Holonomic case)</a:t>
            </a:r>
            <a:endParaRPr lang="ar-IQ" dirty="0"/>
          </a:p>
        </p:txBody>
      </p:sp>
      <p:pic>
        <p:nvPicPr>
          <p:cNvPr id="23" name="Picture 22"/>
          <p:cNvPicPr>
            <a:picLocks noChangeAspect="1"/>
          </p:cNvPicPr>
          <p:nvPr/>
        </p:nvPicPr>
        <p:blipFill>
          <a:blip r:embed="rId4"/>
          <a:stretch>
            <a:fillRect/>
          </a:stretch>
        </p:blipFill>
        <p:spPr>
          <a:xfrm>
            <a:off x="681129" y="3521477"/>
            <a:ext cx="3400425" cy="2571750"/>
          </a:xfrm>
          <a:prstGeom prst="rect">
            <a:avLst/>
          </a:prstGeom>
        </p:spPr>
      </p:pic>
      <p:pic>
        <p:nvPicPr>
          <p:cNvPr id="2" name="Picture 1"/>
          <p:cNvPicPr>
            <a:picLocks noChangeAspect="1"/>
          </p:cNvPicPr>
          <p:nvPr/>
        </p:nvPicPr>
        <p:blipFill>
          <a:blip r:embed="rId5"/>
          <a:stretch>
            <a:fillRect/>
          </a:stretch>
        </p:blipFill>
        <p:spPr>
          <a:xfrm rot="5400000">
            <a:off x="8736819" y="3271498"/>
            <a:ext cx="6631487" cy="245309"/>
          </a:xfrm>
          <a:prstGeom prst="rect">
            <a:avLst/>
          </a:prstGeom>
        </p:spPr>
      </p:pic>
    </p:spTree>
    <p:extLst>
      <p:ext uri="{BB962C8B-B14F-4D97-AF65-F5344CB8AC3E}">
        <p14:creationId xmlns:p14="http://schemas.microsoft.com/office/powerpoint/2010/main" val="30143726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35662" y="6465534"/>
            <a:ext cx="2769151"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11</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4" name="Picture 3"/>
          <p:cNvPicPr>
            <a:picLocks noChangeAspect="1"/>
          </p:cNvPicPr>
          <p:nvPr/>
        </p:nvPicPr>
        <p:blipFill>
          <a:blip r:embed="rId3"/>
          <a:stretch>
            <a:fillRect/>
          </a:stretch>
        </p:blipFill>
        <p:spPr>
          <a:xfrm>
            <a:off x="6763469" y="1329611"/>
            <a:ext cx="2362200" cy="381000"/>
          </a:xfrm>
          <a:prstGeom prst="rect">
            <a:avLst/>
          </a:prstGeom>
        </p:spPr>
      </p:pic>
      <p:pic>
        <p:nvPicPr>
          <p:cNvPr id="9" name="Picture 8"/>
          <p:cNvPicPr>
            <a:picLocks noChangeAspect="1"/>
          </p:cNvPicPr>
          <p:nvPr/>
        </p:nvPicPr>
        <p:blipFill>
          <a:blip r:embed="rId4"/>
          <a:stretch>
            <a:fillRect/>
          </a:stretch>
        </p:blipFill>
        <p:spPr>
          <a:xfrm>
            <a:off x="6814985" y="1853589"/>
            <a:ext cx="828675" cy="295275"/>
          </a:xfrm>
          <a:prstGeom prst="rect">
            <a:avLst/>
          </a:prstGeom>
        </p:spPr>
      </p:pic>
      <p:pic>
        <p:nvPicPr>
          <p:cNvPr id="10" name="Picture 9"/>
          <p:cNvPicPr>
            <a:picLocks noChangeAspect="1"/>
          </p:cNvPicPr>
          <p:nvPr/>
        </p:nvPicPr>
        <p:blipFill>
          <a:blip r:embed="rId5"/>
          <a:stretch>
            <a:fillRect/>
          </a:stretch>
        </p:blipFill>
        <p:spPr>
          <a:xfrm>
            <a:off x="6873927" y="2629195"/>
            <a:ext cx="4124325" cy="333375"/>
          </a:xfrm>
          <a:prstGeom prst="rect">
            <a:avLst/>
          </a:prstGeom>
        </p:spPr>
      </p:pic>
      <p:sp>
        <p:nvSpPr>
          <p:cNvPr id="12" name="Rectangle 11"/>
          <p:cNvSpPr/>
          <p:nvPr/>
        </p:nvSpPr>
        <p:spPr>
          <a:xfrm>
            <a:off x="5074276" y="2156714"/>
            <a:ext cx="6731037" cy="369332"/>
          </a:xfrm>
          <a:prstGeom prst="rect">
            <a:avLst/>
          </a:prstGeom>
        </p:spPr>
        <p:txBody>
          <a:bodyPr wrap="square">
            <a:spAutoFit/>
          </a:bodyPr>
          <a:lstStyle/>
          <a:p>
            <a:pPr algn="r" rtl="1"/>
            <a:r>
              <a:rPr lang="ar-IQ" dirty="0"/>
              <a:t>يتطلب الحصول على الطاقة الكامنة من حيث الإحداثيات </a:t>
            </a:r>
            <a:r>
              <a:rPr lang="ar-IQ" dirty="0" smtClean="0"/>
              <a:t>المعممة, تحويل الإحداثيات:</a:t>
            </a:r>
            <a:endParaRPr lang="ar-IQ" dirty="0"/>
          </a:p>
        </p:txBody>
      </p:sp>
      <p:sp>
        <p:nvSpPr>
          <p:cNvPr id="13" name="Rectangle 12"/>
          <p:cNvSpPr/>
          <p:nvPr/>
        </p:nvSpPr>
        <p:spPr>
          <a:xfrm>
            <a:off x="4914278" y="3169764"/>
            <a:ext cx="6911341" cy="646331"/>
          </a:xfrm>
          <a:prstGeom prst="rect">
            <a:avLst/>
          </a:prstGeom>
        </p:spPr>
        <p:txBody>
          <a:bodyPr wrap="square">
            <a:spAutoFit/>
          </a:bodyPr>
          <a:lstStyle/>
          <a:p>
            <a:pPr algn="r" rtl="1"/>
            <a:r>
              <a:rPr lang="ar-IQ" dirty="0" smtClean="0"/>
              <a:t>الحصول </a:t>
            </a:r>
            <a:r>
              <a:rPr lang="ar-IQ" dirty="0"/>
              <a:t>على الطاقة الحركية كدالة للسرعات المعممة </a:t>
            </a:r>
            <a:r>
              <a:rPr lang="ar-IQ" dirty="0" smtClean="0"/>
              <a:t>يكون </a:t>
            </a:r>
            <a:r>
              <a:rPr lang="ar-IQ" dirty="0"/>
              <a:t>عن طريق </a:t>
            </a:r>
            <a:r>
              <a:rPr lang="ar-IQ" dirty="0" smtClean="0"/>
              <a:t>ااشتقاق المعادلة السابقة للزمن.</a:t>
            </a:r>
            <a:endParaRPr lang="ar-IQ" dirty="0"/>
          </a:p>
        </p:txBody>
      </p:sp>
      <p:pic>
        <p:nvPicPr>
          <p:cNvPr id="14" name="Picture 13"/>
          <p:cNvPicPr>
            <a:picLocks noChangeAspect="1"/>
          </p:cNvPicPr>
          <p:nvPr/>
        </p:nvPicPr>
        <p:blipFill>
          <a:blip r:embed="rId6"/>
          <a:stretch>
            <a:fillRect/>
          </a:stretch>
        </p:blipFill>
        <p:spPr>
          <a:xfrm>
            <a:off x="6586805" y="3885800"/>
            <a:ext cx="4238625" cy="304800"/>
          </a:xfrm>
          <a:prstGeom prst="rect">
            <a:avLst/>
          </a:prstGeom>
        </p:spPr>
      </p:pic>
      <p:pic>
        <p:nvPicPr>
          <p:cNvPr id="15" name="Picture 14"/>
          <p:cNvPicPr>
            <a:picLocks noChangeAspect="1"/>
          </p:cNvPicPr>
          <p:nvPr/>
        </p:nvPicPr>
        <p:blipFill>
          <a:blip r:embed="rId7"/>
          <a:stretch>
            <a:fillRect/>
          </a:stretch>
        </p:blipFill>
        <p:spPr>
          <a:xfrm>
            <a:off x="420723" y="721959"/>
            <a:ext cx="4373438" cy="3307642"/>
          </a:xfrm>
          <a:prstGeom prst="rect">
            <a:avLst/>
          </a:prstGeom>
        </p:spPr>
      </p:pic>
      <p:sp>
        <p:nvSpPr>
          <p:cNvPr id="21" name="Rectangle 20"/>
          <p:cNvSpPr/>
          <p:nvPr/>
        </p:nvSpPr>
        <p:spPr>
          <a:xfrm>
            <a:off x="4340180" y="832470"/>
            <a:ext cx="7465133" cy="369332"/>
          </a:xfrm>
          <a:prstGeom prst="rect">
            <a:avLst/>
          </a:prstGeom>
        </p:spPr>
        <p:txBody>
          <a:bodyPr wrap="square">
            <a:spAutoFit/>
          </a:bodyPr>
          <a:lstStyle/>
          <a:p>
            <a:pPr algn="r" rtl="1"/>
            <a:r>
              <a:rPr lang="ar-IQ" dirty="0"/>
              <a:t>يمكن التعبير عن الطاقات الكامنة والحركية لهذا النظام من حيث الإحداثيات والسرعات الديكارتية</a:t>
            </a:r>
          </a:p>
        </p:txBody>
      </p:sp>
      <p:sp>
        <p:nvSpPr>
          <p:cNvPr id="19" name="Rectangle 18"/>
          <p:cNvSpPr/>
          <p:nvPr/>
        </p:nvSpPr>
        <p:spPr>
          <a:xfrm>
            <a:off x="8706117" y="4324904"/>
            <a:ext cx="3220872" cy="369332"/>
          </a:xfrm>
          <a:prstGeom prst="rect">
            <a:avLst/>
          </a:prstGeom>
        </p:spPr>
        <p:txBody>
          <a:bodyPr wrap="square">
            <a:spAutoFit/>
          </a:bodyPr>
          <a:lstStyle/>
          <a:p>
            <a:pPr algn="r" rtl="1"/>
            <a:r>
              <a:rPr lang="ar-IQ" dirty="0" smtClean="0"/>
              <a:t> وبالتعويض  في معادلات نحصل على:</a:t>
            </a:r>
            <a:endParaRPr lang="ar-IQ" dirty="0"/>
          </a:p>
        </p:txBody>
      </p:sp>
      <p:pic>
        <p:nvPicPr>
          <p:cNvPr id="22" name="Picture 21"/>
          <p:cNvPicPr>
            <a:picLocks noChangeAspect="1"/>
          </p:cNvPicPr>
          <p:nvPr/>
        </p:nvPicPr>
        <p:blipFill>
          <a:blip r:embed="rId8"/>
          <a:stretch>
            <a:fillRect/>
          </a:stretch>
        </p:blipFill>
        <p:spPr>
          <a:xfrm>
            <a:off x="5499480" y="4719482"/>
            <a:ext cx="3914775" cy="1533525"/>
          </a:xfrm>
          <a:prstGeom prst="rect">
            <a:avLst/>
          </a:prstGeom>
        </p:spPr>
      </p:pic>
      <p:sp>
        <p:nvSpPr>
          <p:cNvPr id="23" name="Rectangle 22"/>
          <p:cNvSpPr/>
          <p:nvPr/>
        </p:nvSpPr>
        <p:spPr>
          <a:xfrm>
            <a:off x="496841" y="4481551"/>
            <a:ext cx="4577436" cy="1477328"/>
          </a:xfrm>
          <a:prstGeom prst="rect">
            <a:avLst/>
          </a:prstGeom>
          <a:solidFill>
            <a:schemeClr val="accent1">
              <a:lumMod val="20000"/>
              <a:lumOff val="80000"/>
            </a:schemeClr>
          </a:solidFill>
          <a:ln>
            <a:solidFill>
              <a:srgbClr val="FF0000"/>
            </a:solidFill>
          </a:ln>
        </p:spPr>
        <p:txBody>
          <a:bodyPr wrap="square">
            <a:spAutoFit/>
          </a:bodyPr>
          <a:lstStyle/>
          <a:p>
            <a:pPr algn="just" rtl="1"/>
            <a:r>
              <a:rPr lang="ar-IQ" dirty="0"/>
              <a:t>توضح ميزات المعادلات:</a:t>
            </a:r>
          </a:p>
          <a:p>
            <a:pPr algn="just" rtl="1"/>
            <a:r>
              <a:rPr lang="ar-IQ" dirty="0"/>
              <a:t>1. يتم التعبير عن الطاقة الحركية كشكل تربيعي في السرعات المعممة ، بما في ذلك </a:t>
            </a:r>
            <a:r>
              <a:rPr lang="ar-IQ" dirty="0" smtClean="0"/>
              <a:t>الحدود المتقاطعة.</a:t>
            </a:r>
            <a:endParaRPr lang="ar-IQ" dirty="0"/>
          </a:p>
          <a:p>
            <a:pPr algn="just" rtl="1"/>
            <a:r>
              <a:rPr lang="ar-IQ" dirty="0"/>
              <a:t>2. تعتمد الطاقة الكامنة على إحداثي معمم واحد ، في هذه الحالة ، جيب تمام الزاوية.</a:t>
            </a:r>
          </a:p>
        </p:txBody>
      </p:sp>
      <p:pic>
        <p:nvPicPr>
          <p:cNvPr id="24" name="Picture 23"/>
          <p:cNvPicPr>
            <a:picLocks noChangeAspect="1"/>
          </p:cNvPicPr>
          <p:nvPr/>
        </p:nvPicPr>
        <p:blipFill>
          <a:blip r:embed="rId9"/>
          <a:stretch>
            <a:fillRect/>
          </a:stretch>
        </p:blipFill>
        <p:spPr>
          <a:xfrm rot="5400000">
            <a:off x="8736819" y="3271498"/>
            <a:ext cx="6631487" cy="245309"/>
          </a:xfrm>
          <a:prstGeom prst="rect">
            <a:avLst/>
          </a:prstGeom>
        </p:spPr>
      </p:pic>
    </p:spTree>
    <p:extLst>
      <p:ext uri="{BB962C8B-B14F-4D97-AF65-F5344CB8AC3E}">
        <p14:creationId xmlns:p14="http://schemas.microsoft.com/office/powerpoint/2010/main" val="325285402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64082" y="6465534"/>
            <a:ext cx="2740732"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5709313" y="662016"/>
            <a:ext cx="6096000" cy="923330"/>
          </a:xfrm>
          <a:prstGeom prst="rect">
            <a:avLst/>
          </a:prstGeom>
        </p:spPr>
        <p:txBody>
          <a:bodyPr>
            <a:spAutoFit/>
          </a:bodyPr>
          <a:lstStyle/>
          <a:p>
            <a:pPr algn="just" rtl="1"/>
            <a:r>
              <a:rPr lang="ar-IQ" dirty="0"/>
              <a:t>على الرغم من أنه قد يكون من السهل معرفة كيفية كتابة الطاقة الكامنة مباشرة من حيث إحداثي معمم واحد ، فقد يستغرق الأمر بعض التفكير لكتابة الطاقة الحركية مباشرة من حيث السرعات المعممة.</a:t>
            </a:r>
          </a:p>
        </p:txBody>
      </p:sp>
      <p:sp>
        <p:nvSpPr>
          <p:cNvPr id="4" name="Rectangle 3"/>
          <p:cNvSpPr/>
          <p:nvPr/>
        </p:nvSpPr>
        <p:spPr>
          <a:xfrm>
            <a:off x="7149872" y="1749121"/>
            <a:ext cx="4655441" cy="369332"/>
          </a:xfrm>
          <a:prstGeom prst="rect">
            <a:avLst/>
          </a:prstGeom>
        </p:spPr>
        <p:txBody>
          <a:bodyPr wrap="none">
            <a:spAutoFit/>
          </a:bodyPr>
          <a:lstStyle/>
          <a:p>
            <a:pPr algn="r" rtl="1"/>
            <a:r>
              <a:rPr lang="ar-IQ" dirty="0"/>
              <a:t>سرعة الكتلة M بالنسبة </a:t>
            </a:r>
            <a:r>
              <a:rPr lang="ar-IQ" dirty="0" smtClean="0"/>
              <a:t>للمحور </a:t>
            </a:r>
            <a:r>
              <a:rPr lang="ar-IQ" dirty="0"/>
              <a:t>المرجعي بالقصور </a:t>
            </a:r>
            <a:r>
              <a:rPr lang="ar-IQ" dirty="0" smtClean="0"/>
              <a:t>الثابت هو:</a:t>
            </a:r>
            <a:endParaRPr lang="ar-IQ" dirty="0"/>
          </a:p>
        </p:txBody>
      </p:sp>
      <p:pic>
        <p:nvPicPr>
          <p:cNvPr id="9" name="Picture 8"/>
          <p:cNvPicPr>
            <a:picLocks noChangeAspect="1"/>
          </p:cNvPicPr>
          <p:nvPr/>
        </p:nvPicPr>
        <p:blipFill>
          <a:blip r:embed="rId3"/>
          <a:stretch>
            <a:fillRect/>
          </a:stretch>
        </p:blipFill>
        <p:spPr>
          <a:xfrm>
            <a:off x="6206897" y="1783338"/>
            <a:ext cx="942975" cy="390525"/>
          </a:xfrm>
          <a:prstGeom prst="rect">
            <a:avLst/>
          </a:prstGeom>
        </p:spPr>
      </p:pic>
      <p:sp>
        <p:nvSpPr>
          <p:cNvPr id="11" name="Rectangle 10"/>
          <p:cNvSpPr/>
          <p:nvPr/>
        </p:nvSpPr>
        <p:spPr>
          <a:xfrm>
            <a:off x="5709313" y="2241119"/>
            <a:ext cx="6096000" cy="646331"/>
          </a:xfrm>
          <a:prstGeom prst="rect">
            <a:avLst/>
          </a:prstGeom>
        </p:spPr>
        <p:txBody>
          <a:bodyPr>
            <a:spAutoFit/>
          </a:bodyPr>
          <a:lstStyle/>
          <a:p>
            <a:pPr algn="r" rtl="1"/>
            <a:r>
              <a:rPr lang="ar-IQ" dirty="0"/>
              <a:t>يمكن التعبير عن سرعة الكتلة m على أنها سرعة الكتلة M زائد سرعة الكتلة m بالنسبة للكتلة M ، </a:t>
            </a:r>
            <a:r>
              <a:rPr lang="ar-IQ" dirty="0" smtClean="0"/>
              <a:t>أي ان:</a:t>
            </a:r>
            <a:endParaRPr lang="ar-IQ" dirty="0"/>
          </a:p>
        </p:txBody>
      </p:sp>
      <p:pic>
        <p:nvPicPr>
          <p:cNvPr id="14" name="Picture 13"/>
          <p:cNvPicPr>
            <a:picLocks noChangeAspect="1"/>
          </p:cNvPicPr>
          <p:nvPr/>
        </p:nvPicPr>
        <p:blipFill>
          <a:blip r:embed="rId4"/>
          <a:stretch>
            <a:fillRect/>
          </a:stretch>
        </p:blipFill>
        <p:spPr>
          <a:xfrm>
            <a:off x="8111994" y="2658360"/>
            <a:ext cx="1666875" cy="771525"/>
          </a:xfrm>
          <a:prstGeom prst="rect">
            <a:avLst/>
          </a:prstGeom>
        </p:spPr>
      </p:pic>
      <p:pic>
        <p:nvPicPr>
          <p:cNvPr id="15" name="Picture 14"/>
          <p:cNvPicPr>
            <a:picLocks noChangeAspect="1"/>
          </p:cNvPicPr>
          <p:nvPr/>
        </p:nvPicPr>
        <p:blipFill>
          <a:blip r:embed="rId5"/>
          <a:stretch>
            <a:fillRect/>
          </a:stretch>
        </p:blipFill>
        <p:spPr>
          <a:xfrm>
            <a:off x="8584442" y="4176270"/>
            <a:ext cx="3200400" cy="400050"/>
          </a:xfrm>
          <a:prstGeom prst="rect">
            <a:avLst/>
          </a:prstGeom>
        </p:spPr>
      </p:pic>
      <p:sp>
        <p:nvSpPr>
          <p:cNvPr id="19" name="Rectangle 18"/>
          <p:cNvSpPr/>
          <p:nvPr/>
        </p:nvSpPr>
        <p:spPr>
          <a:xfrm>
            <a:off x="5579155" y="3479204"/>
            <a:ext cx="6226157" cy="646331"/>
          </a:xfrm>
          <a:prstGeom prst="rect">
            <a:avLst/>
          </a:prstGeom>
        </p:spPr>
        <p:txBody>
          <a:bodyPr wrap="square">
            <a:spAutoFit/>
          </a:bodyPr>
          <a:lstStyle/>
          <a:p>
            <a:pPr algn="r" rtl="1"/>
            <a:r>
              <a:rPr lang="ar-IQ" dirty="0"/>
              <a:t>ومن ثم ، يمكن الآن كتابة سرعة m في شكل مكون مباشرة كدالة للإحداثيين المعممين X </a:t>
            </a:r>
            <a:r>
              <a:rPr lang="ar-IQ" dirty="0" smtClean="0"/>
              <a:t>و </a:t>
            </a:r>
            <a:r>
              <a:rPr lang="el-GR" dirty="0" smtClean="0"/>
              <a:t>θ</a:t>
            </a:r>
            <a:endParaRPr lang="ar-IQ" dirty="0"/>
          </a:p>
        </p:txBody>
      </p:sp>
      <p:pic>
        <p:nvPicPr>
          <p:cNvPr id="21" name="Picture 20"/>
          <p:cNvPicPr>
            <a:picLocks noChangeAspect="1"/>
          </p:cNvPicPr>
          <p:nvPr/>
        </p:nvPicPr>
        <p:blipFill>
          <a:blip r:embed="rId6"/>
          <a:stretch>
            <a:fillRect/>
          </a:stretch>
        </p:blipFill>
        <p:spPr>
          <a:xfrm>
            <a:off x="5677807" y="4218396"/>
            <a:ext cx="2419350" cy="647700"/>
          </a:xfrm>
          <a:prstGeom prst="rect">
            <a:avLst/>
          </a:prstGeom>
        </p:spPr>
      </p:pic>
      <p:sp>
        <p:nvSpPr>
          <p:cNvPr id="22" name="Right Arrow 21"/>
          <p:cNvSpPr/>
          <p:nvPr/>
        </p:nvSpPr>
        <p:spPr>
          <a:xfrm rot="10800000">
            <a:off x="8129230" y="4259406"/>
            <a:ext cx="334851" cy="26165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23" name="Picture 22"/>
          <p:cNvPicPr>
            <a:picLocks noChangeAspect="1"/>
          </p:cNvPicPr>
          <p:nvPr/>
        </p:nvPicPr>
        <p:blipFill>
          <a:blip r:embed="rId7"/>
          <a:stretch>
            <a:fillRect/>
          </a:stretch>
        </p:blipFill>
        <p:spPr>
          <a:xfrm>
            <a:off x="7870067" y="4800434"/>
            <a:ext cx="3914775" cy="1533525"/>
          </a:xfrm>
          <a:prstGeom prst="rect">
            <a:avLst/>
          </a:prstGeom>
          <a:ln>
            <a:solidFill>
              <a:srgbClr val="FF0000"/>
            </a:solidFill>
          </a:ln>
        </p:spPr>
      </p:pic>
      <p:sp>
        <p:nvSpPr>
          <p:cNvPr id="24" name="Right Arrow 23"/>
          <p:cNvSpPr/>
          <p:nvPr/>
        </p:nvSpPr>
        <p:spPr>
          <a:xfrm rot="1588078">
            <a:off x="7497630" y="4586461"/>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cxnSp>
        <p:nvCxnSpPr>
          <p:cNvPr id="26" name="Straight Connector 25"/>
          <p:cNvCxnSpPr/>
          <p:nvPr/>
        </p:nvCxnSpPr>
        <p:spPr>
          <a:xfrm>
            <a:off x="5527641" y="569884"/>
            <a:ext cx="51515" cy="580351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stretch>
            <a:fillRect/>
          </a:stretch>
        </p:blipFill>
        <p:spPr>
          <a:xfrm>
            <a:off x="1478189" y="1467062"/>
            <a:ext cx="2943225" cy="466725"/>
          </a:xfrm>
          <a:prstGeom prst="rect">
            <a:avLst/>
          </a:prstGeom>
        </p:spPr>
      </p:pic>
      <p:sp>
        <p:nvSpPr>
          <p:cNvPr id="28" name="Rectangle 27"/>
          <p:cNvSpPr/>
          <p:nvPr/>
        </p:nvSpPr>
        <p:spPr>
          <a:xfrm>
            <a:off x="995306" y="605354"/>
            <a:ext cx="4482848" cy="646331"/>
          </a:xfrm>
          <a:prstGeom prst="rect">
            <a:avLst/>
          </a:prstGeom>
        </p:spPr>
        <p:txBody>
          <a:bodyPr wrap="square">
            <a:spAutoFit/>
          </a:bodyPr>
          <a:lstStyle/>
          <a:p>
            <a:pPr algn="just" rtl="1"/>
            <a:r>
              <a:rPr lang="ar-IQ" dirty="0"/>
              <a:t>يمكن الحصول على طريقة مباشرة أكثر </a:t>
            </a:r>
            <a:r>
              <a:rPr lang="ar-IQ" dirty="0" smtClean="0"/>
              <a:t>لوضع التعبير </a:t>
            </a:r>
            <a:r>
              <a:rPr lang="ar-IQ" dirty="0"/>
              <a:t>الصحيح للطاقة الحركية من خلال ملاحظة </a:t>
            </a:r>
            <a:r>
              <a:rPr lang="ar-IQ" dirty="0" smtClean="0"/>
              <a:t>ان:</a:t>
            </a:r>
            <a:endParaRPr lang="ar-IQ" dirty="0"/>
          </a:p>
        </p:txBody>
      </p:sp>
      <p:pic>
        <p:nvPicPr>
          <p:cNvPr id="30" name="Picture 29"/>
          <p:cNvPicPr>
            <a:picLocks noChangeAspect="1"/>
          </p:cNvPicPr>
          <p:nvPr/>
        </p:nvPicPr>
        <p:blipFill>
          <a:blip r:embed="rId9"/>
          <a:stretch>
            <a:fillRect/>
          </a:stretch>
        </p:blipFill>
        <p:spPr>
          <a:xfrm>
            <a:off x="1150069" y="2156602"/>
            <a:ext cx="885825" cy="323850"/>
          </a:xfrm>
          <a:prstGeom prst="rect">
            <a:avLst/>
          </a:prstGeom>
        </p:spPr>
      </p:pic>
      <p:pic>
        <p:nvPicPr>
          <p:cNvPr id="31" name="Picture 30"/>
          <p:cNvPicPr>
            <a:picLocks noChangeAspect="1"/>
          </p:cNvPicPr>
          <p:nvPr/>
        </p:nvPicPr>
        <p:blipFill>
          <a:blip r:embed="rId10"/>
          <a:stretch>
            <a:fillRect/>
          </a:stretch>
        </p:blipFill>
        <p:spPr>
          <a:xfrm>
            <a:off x="2584627" y="2170103"/>
            <a:ext cx="1219200" cy="352425"/>
          </a:xfrm>
          <a:prstGeom prst="rect">
            <a:avLst/>
          </a:prstGeom>
        </p:spPr>
      </p:pic>
      <p:sp>
        <p:nvSpPr>
          <p:cNvPr id="33" name="Right Arrow 32"/>
          <p:cNvSpPr/>
          <p:nvPr/>
        </p:nvSpPr>
        <p:spPr>
          <a:xfrm>
            <a:off x="2139648" y="2195861"/>
            <a:ext cx="334851" cy="26165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
        <p:nvSpPr>
          <p:cNvPr id="34" name="Right Arrow 33"/>
          <p:cNvSpPr/>
          <p:nvPr/>
        </p:nvSpPr>
        <p:spPr>
          <a:xfrm>
            <a:off x="2133385" y="2585079"/>
            <a:ext cx="334851" cy="26165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35" name="Picture 34"/>
          <p:cNvPicPr>
            <a:picLocks noChangeAspect="1"/>
          </p:cNvPicPr>
          <p:nvPr/>
        </p:nvPicPr>
        <p:blipFill>
          <a:blip r:embed="rId11"/>
          <a:stretch>
            <a:fillRect/>
          </a:stretch>
        </p:blipFill>
        <p:spPr>
          <a:xfrm>
            <a:off x="528374" y="2553983"/>
            <a:ext cx="1476375" cy="323850"/>
          </a:xfrm>
          <a:prstGeom prst="rect">
            <a:avLst/>
          </a:prstGeom>
        </p:spPr>
      </p:pic>
      <p:pic>
        <p:nvPicPr>
          <p:cNvPr id="36" name="Picture 35"/>
          <p:cNvPicPr>
            <a:picLocks noChangeAspect="1"/>
          </p:cNvPicPr>
          <p:nvPr/>
        </p:nvPicPr>
        <p:blipFill>
          <a:blip r:embed="rId12"/>
          <a:stretch>
            <a:fillRect/>
          </a:stretch>
        </p:blipFill>
        <p:spPr>
          <a:xfrm>
            <a:off x="2558717" y="2593734"/>
            <a:ext cx="2886075" cy="304800"/>
          </a:xfrm>
          <a:prstGeom prst="rect">
            <a:avLst/>
          </a:prstGeom>
        </p:spPr>
      </p:pic>
      <p:pic>
        <p:nvPicPr>
          <p:cNvPr id="37" name="Picture 36"/>
          <p:cNvPicPr>
            <a:picLocks noChangeAspect="1"/>
          </p:cNvPicPr>
          <p:nvPr/>
        </p:nvPicPr>
        <p:blipFill>
          <a:blip r:embed="rId13"/>
          <a:stretch>
            <a:fillRect/>
          </a:stretch>
        </p:blipFill>
        <p:spPr>
          <a:xfrm>
            <a:off x="976762" y="3373829"/>
            <a:ext cx="3444652" cy="2643243"/>
          </a:xfrm>
          <a:prstGeom prst="rect">
            <a:avLst/>
          </a:prstGeom>
        </p:spPr>
      </p:pic>
      <p:pic>
        <p:nvPicPr>
          <p:cNvPr id="32" name="Picture 31"/>
          <p:cNvPicPr>
            <a:picLocks noChangeAspect="1"/>
          </p:cNvPicPr>
          <p:nvPr/>
        </p:nvPicPr>
        <p:blipFill>
          <a:blip r:embed="rId14"/>
          <a:stretch>
            <a:fillRect/>
          </a:stretch>
        </p:blipFill>
        <p:spPr>
          <a:xfrm rot="5400000">
            <a:off x="8736819" y="3271498"/>
            <a:ext cx="6631487" cy="245309"/>
          </a:xfrm>
          <a:prstGeom prst="rect">
            <a:avLst/>
          </a:prstGeom>
        </p:spPr>
      </p:pic>
    </p:spTree>
    <p:extLst>
      <p:ext uri="{BB962C8B-B14F-4D97-AF65-F5344CB8AC3E}">
        <p14:creationId xmlns:p14="http://schemas.microsoft.com/office/powerpoint/2010/main" val="540532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281116" y="6465534"/>
            <a:ext cx="2923698"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496840" y="591031"/>
            <a:ext cx="11308473" cy="646331"/>
          </a:xfrm>
          <a:prstGeom prst="rect">
            <a:avLst/>
          </a:prstGeom>
        </p:spPr>
        <p:txBody>
          <a:bodyPr wrap="square">
            <a:spAutoFit/>
          </a:bodyPr>
          <a:lstStyle/>
          <a:p>
            <a:pPr algn="r" rtl="1"/>
            <a:r>
              <a:rPr lang="ar-IQ" dirty="0"/>
              <a:t>عندما تتضمن المشكلات قيودًا شاملة فقط ، توجد دائمًا معادلات تحويل تربط الإحداثيات الديكارتية لمجموعة من الجسيمات بإحداثياتها المعممة ، وبالتالي ، يمكن الحصول على السرعات المعممة المطلوبة عن طريق التفاضل. على سبيل المثال ، في حالة وجود جسيم واحد ، لدينا</a:t>
            </a:r>
            <a:r>
              <a:rPr lang="ar-IQ" dirty="0" smtClean="0"/>
              <a:t>:</a:t>
            </a:r>
            <a:endParaRPr lang="ar-IQ" dirty="0"/>
          </a:p>
        </p:txBody>
      </p:sp>
      <p:sp>
        <p:nvSpPr>
          <p:cNvPr id="4" name="Rectangle 3"/>
          <p:cNvSpPr/>
          <p:nvPr/>
        </p:nvSpPr>
        <p:spPr>
          <a:xfrm>
            <a:off x="6972564" y="1376132"/>
            <a:ext cx="4232249" cy="369332"/>
          </a:xfrm>
          <a:prstGeom prst="rect">
            <a:avLst/>
          </a:prstGeom>
        </p:spPr>
        <p:txBody>
          <a:bodyPr wrap="none">
            <a:spAutoFit/>
          </a:bodyPr>
          <a:lstStyle/>
          <a:p>
            <a:pPr algn="r" rtl="1"/>
            <a:r>
              <a:rPr lang="ar-IQ" dirty="0"/>
              <a:t>ثلاث درجات من الحرية - حركة غير مقيدة في </a:t>
            </a:r>
            <a:r>
              <a:rPr lang="ar-IQ" dirty="0" smtClean="0"/>
              <a:t>الفضاء:</a:t>
            </a:r>
            <a:endParaRPr lang="ar-IQ" dirty="0"/>
          </a:p>
        </p:txBody>
      </p:sp>
      <p:pic>
        <p:nvPicPr>
          <p:cNvPr id="9" name="Picture 8"/>
          <p:cNvPicPr>
            <a:picLocks noChangeAspect="1"/>
          </p:cNvPicPr>
          <p:nvPr/>
        </p:nvPicPr>
        <p:blipFill>
          <a:blip r:embed="rId3"/>
          <a:stretch>
            <a:fillRect/>
          </a:stretch>
        </p:blipFill>
        <p:spPr>
          <a:xfrm>
            <a:off x="5077089" y="1419097"/>
            <a:ext cx="1495425" cy="990600"/>
          </a:xfrm>
          <a:prstGeom prst="rect">
            <a:avLst/>
          </a:prstGeom>
          <a:ln>
            <a:solidFill>
              <a:srgbClr val="FF0000"/>
            </a:solidFill>
          </a:ln>
        </p:spPr>
      </p:pic>
      <p:sp>
        <p:nvSpPr>
          <p:cNvPr id="14" name="Rectangle 13"/>
          <p:cNvSpPr/>
          <p:nvPr/>
        </p:nvSpPr>
        <p:spPr>
          <a:xfrm>
            <a:off x="7097846" y="2530976"/>
            <a:ext cx="4120039" cy="369332"/>
          </a:xfrm>
          <a:prstGeom prst="rect">
            <a:avLst/>
          </a:prstGeom>
        </p:spPr>
        <p:txBody>
          <a:bodyPr wrap="none">
            <a:spAutoFit/>
          </a:bodyPr>
          <a:lstStyle/>
          <a:p>
            <a:pPr algn="r" rtl="1"/>
            <a:r>
              <a:rPr lang="ar-IQ" dirty="0" smtClean="0"/>
              <a:t>اثنين من </a:t>
            </a:r>
            <a:r>
              <a:rPr lang="ar-IQ" dirty="0"/>
              <a:t>درجات من الحرية - حركة </a:t>
            </a:r>
            <a:r>
              <a:rPr lang="ar-IQ" dirty="0" smtClean="0"/>
              <a:t>مقيدة على سطح:</a:t>
            </a:r>
            <a:endParaRPr lang="ar-IQ" dirty="0"/>
          </a:p>
        </p:txBody>
      </p:sp>
      <p:pic>
        <p:nvPicPr>
          <p:cNvPr id="10" name="Picture 9"/>
          <p:cNvPicPr>
            <a:picLocks noChangeAspect="1"/>
          </p:cNvPicPr>
          <p:nvPr/>
        </p:nvPicPr>
        <p:blipFill>
          <a:blip r:embed="rId4"/>
          <a:stretch>
            <a:fillRect/>
          </a:stretch>
        </p:blipFill>
        <p:spPr>
          <a:xfrm>
            <a:off x="5791464" y="2692375"/>
            <a:ext cx="1181100" cy="1028700"/>
          </a:xfrm>
          <a:prstGeom prst="rect">
            <a:avLst/>
          </a:prstGeom>
          <a:ln>
            <a:solidFill>
              <a:srgbClr val="FF0000"/>
            </a:solidFill>
          </a:ln>
        </p:spPr>
      </p:pic>
      <p:sp>
        <p:nvSpPr>
          <p:cNvPr id="19" name="Rectangle 18"/>
          <p:cNvSpPr/>
          <p:nvPr/>
        </p:nvSpPr>
        <p:spPr>
          <a:xfrm>
            <a:off x="7540028" y="3908900"/>
            <a:ext cx="3664785" cy="369332"/>
          </a:xfrm>
          <a:prstGeom prst="rect">
            <a:avLst/>
          </a:prstGeom>
        </p:spPr>
        <p:txBody>
          <a:bodyPr wrap="none">
            <a:spAutoFit/>
          </a:bodyPr>
          <a:lstStyle/>
          <a:p>
            <a:pPr algn="r" rtl="1"/>
            <a:r>
              <a:rPr lang="ar-IQ" dirty="0" smtClean="0"/>
              <a:t>درجة واحدة </a:t>
            </a:r>
            <a:r>
              <a:rPr lang="ar-IQ" dirty="0"/>
              <a:t>من الحرية - حركة </a:t>
            </a:r>
            <a:r>
              <a:rPr lang="ar-IQ" dirty="0" smtClean="0"/>
              <a:t>مقيدة على خط:</a:t>
            </a:r>
            <a:endParaRPr lang="ar-IQ" dirty="0"/>
          </a:p>
        </p:txBody>
      </p:sp>
      <p:pic>
        <p:nvPicPr>
          <p:cNvPr id="11" name="Picture 10"/>
          <p:cNvPicPr>
            <a:picLocks noChangeAspect="1"/>
          </p:cNvPicPr>
          <p:nvPr/>
        </p:nvPicPr>
        <p:blipFill>
          <a:blip r:embed="rId5"/>
          <a:stretch>
            <a:fillRect/>
          </a:stretch>
        </p:blipFill>
        <p:spPr>
          <a:xfrm>
            <a:off x="6572514" y="4006792"/>
            <a:ext cx="800100" cy="923925"/>
          </a:xfrm>
          <a:prstGeom prst="rect">
            <a:avLst/>
          </a:prstGeom>
          <a:ln>
            <a:solidFill>
              <a:srgbClr val="FF0000"/>
            </a:solidFill>
          </a:ln>
        </p:spPr>
      </p:pic>
      <p:pic>
        <p:nvPicPr>
          <p:cNvPr id="12" name="Picture 11"/>
          <p:cNvPicPr>
            <a:picLocks noChangeAspect="1"/>
          </p:cNvPicPr>
          <p:nvPr/>
        </p:nvPicPr>
        <p:blipFill>
          <a:blip r:embed="rId6"/>
          <a:stretch>
            <a:fillRect/>
          </a:stretch>
        </p:blipFill>
        <p:spPr>
          <a:xfrm>
            <a:off x="3597981" y="4327079"/>
            <a:ext cx="1428750" cy="1990725"/>
          </a:xfrm>
          <a:prstGeom prst="rect">
            <a:avLst/>
          </a:prstGeom>
          <a:ln>
            <a:solidFill>
              <a:srgbClr val="FF0000"/>
            </a:solidFill>
          </a:ln>
        </p:spPr>
      </p:pic>
      <p:sp>
        <p:nvSpPr>
          <p:cNvPr id="13" name="Rectangle 12"/>
          <p:cNvSpPr/>
          <p:nvPr/>
        </p:nvSpPr>
        <p:spPr>
          <a:xfrm>
            <a:off x="4829577" y="5384021"/>
            <a:ext cx="6484423" cy="369332"/>
          </a:xfrm>
          <a:prstGeom prst="rect">
            <a:avLst/>
          </a:prstGeom>
        </p:spPr>
        <p:txBody>
          <a:bodyPr wrap="square">
            <a:spAutoFit/>
          </a:bodyPr>
          <a:lstStyle/>
          <a:p>
            <a:pPr algn="r" rtl="1"/>
            <a:r>
              <a:rPr lang="ar-IQ" dirty="0"/>
              <a:t>يمكننا الحصول على تحويلات السرعة ببساطة عن طريق </a:t>
            </a:r>
            <a:r>
              <a:rPr lang="ar-IQ" dirty="0" smtClean="0"/>
              <a:t>مشتقة تحويلات </a:t>
            </a:r>
            <a:r>
              <a:rPr lang="ar-IQ" dirty="0"/>
              <a:t>الإحداثيات:</a:t>
            </a:r>
          </a:p>
        </p:txBody>
      </p:sp>
      <p:sp>
        <p:nvSpPr>
          <p:cNvPr id="15" name="Rectangle 14"/>
          <p:cNvSpPr/>
          <p:nvPr/>
        </p:nvSpPr>
        <p:spPr>
          <a:xfrm>
            <a:off x="1077739" y="5963827"/>
            <a:ext cx="2520242" cy="369332"/>
          </a:xfrm>
          <a:prstGeom prst="rect">
            <a:avLst/>
          </a:prstGeom>
        </p:spPr>
        <p:txBody>
          <a:bodyPr wrap="none">
            <a:spAutoFit/>
          </a:bodyPr>
          <a:lstStyle/>
          <a:p>
            <a:pPr algn="r" rtl="1"/>
            <a:r>
              <a:rPr lang="ar-IQ" dirty="0"/>
              <a:t>حيث n هو عدد درجات الحرية.</a:t>
            </a:r>
          </a:p>
        </p:txBody>
      </p:sp>
      <p:pic>
        <p:nvPicPr>
          <p:cNvPr id="21" name="Picture 20"/>
          <p:cNvPicPr>
            <a:picLocks noChangeAspect="1"/>
          </p:cNvPicPr>
          <p:nvPr/>
        </p:nvPicPr>
        <p:blipFill>
          <a:blip r:embed="rId7"/>
          <a:stretch>
            <a:fillRect/>
          </a:stretch>
        </p:blipFill>
        <p:spPr>
          <a:xfrm rot="5400000">
            <a:off x="8736819" y="3271498"/>
            <a:ext cx="6631487" cy="245309"/>
          </a:xfrm>
          <a:prstGeom prst="rect">
            <a:avLst/>
          </a:prstGeom>
        </p:spPr>
      </p:pic>
    </p:spTree>
    <p:extLst>
      <p:ext uri="{BB962C8B-B14F-4D97-AF65-F5344CB8AC3E}">
        <p14:creationId xmlns:p14="http://schemas.microsoft.com/office/powerpoint/2010/main" val="40041789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35662" y="6465534"/>
            <a:ext cx="2769151"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647782" y="697807"/>
            <a:ext cx="1133644" cy="369332"/>
          </a:xfrm>
          <a:prstGeom prst="rect">
            <a:avLst/>
          </a:prstGeom>
        </p:spPr>
        <p:txBody>
          <a:bodyPr wrap="none">
            <a:spAutoFit/>
          </a:bodyPr>
          <a:lstStyle/>
          <a:p>
            <a:r>
              <a:rPr lang="en-GB" b="1" dirty="0">
                <a:solidFill>
                  <a:srgbClr val="000000"/>
                </a:solidFill>
                <a:latin typeface="Arial" panose="020B0604020202020204" pitchFamily="34" charset="0"/>
              </a:rPr>
              <a:t>Example</a:t>
            </a:r>
            <a:endParaRPr lang="en-GB" b="1" i="0" dirty="0">
              <a:solidFill>
                <a:srgbClr val="000000"/>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1263093" y="1118249"/>
            <a:ext cx="2818461" cy="425705"/>
          </a:xfrm>
          <a:prstGeom prst="rect">
            <a:avLst/>
          </a:prstGeom>
        </p:spPr>
      </p:pic>
      <p:pic>
        <p:nvPicPr>
          <p:cNvPr id="13" name="Picture 12"/>
          <p:cNvPicPr>
            <a:picLocks noChangeAspect="1"/>
          </p:cNvPicPr>
          <p:nvPr/>
        </p:nvPicPr>
        <p:blipFill>
          <a:blip r:embed="rId4"/>
          <a:stretch>
            <a:fillRect/>
          </a:stretch>
        </p:blipFill>
        <p:spPr>
          <a:xfrm>
            <a:off x="889104" y="1738918"/>
            <a:ext cx="7310382" cy="425705"/>
          </a:xfrm>
          <a:prstGeom prst="rect">
            <a:avLst/>
          </a:prstGeom>
        </p:spPr>
      </p:pic>
      <p:pic>
        <p:nvPicPr>
          <p:cNvPr id="14" name="Picture 13"/>
          <p:cNvPicPr>
            <a:picLocks noChangeAspect="1"/>
          </p:cNvPicPr>
          <p:nvPr/>
        </p:nvPicPr>
        <p:blipFill>
          <a:blip r:embed="rId5"/>
          <a:stretch>
            <a:fillRect/>
          </a:stretch>
        </p:blipFill>
        <p:spPr>
          <a:xfrm>
            <a:off x="1632627" y="2270918"/>
            <a:ext cx="8088405" cy="910129"/>
          </a:xfrm>
          <a:prstGeom prst="rect">
            <a:avLst/>
          </a:prstGeom>
        </p:spPr>
      </p:pic>
      <p:pic>
        <p:nvPicPr>
          <p:cNvPr id="15" name="Picture 14"/>
          <p:cNvPicPr>
            <a:picLocks noChangeAspect="1"/>
          </p:cNvPicPr>
          <p:nvPr/>
        </p:nvPicPr>
        <p:blipFill>
          <a:blip r:embed="rId6"/>
          <a:stretch>
            <a:fillRect/>
          </a:stretch>
        </p:blipFill>
        <p:spPr>
          <a:xfrm>
            <a:off x="1303087" y="3265944"/>
            <a:ext cx="6077312" cy="3068015"/>
          </a:xfrm>
          <a:prstGeom prst="rect">
            <a:avLst/>
          </a:prstGeom>
        </p:spPr>
      </p:pic>
      <p:pic>
        <p:nvPicPr>
          <p:cNvPr id="19" name="Picture 18"/>
          <p:cNvPicPr>
            <a:picLocks noChangeAspect="1"/>
          </p:cNvPicPr>
          <p:nvPr/>
        </p:nvPicPr>
        <p:blipFill>
          <a:blip r:embed="rId7"/>
          <a:stretch>
            <a:fillRect/>
          </a:stretch>
        </p:blipFill>
        <p:spPr>
          <a:xfrm>
            <a:off x="4817503" y="1046952"/>
            <a:ext cx="5905500" cy="447675"/>
          </a:xfrm>
          <a:prstGeom prst="rect">
            <a:avLst/>
          </a:prstGeom>
        </p:spPr>
      </p:pic>
      <p:pic>
        <p:nvPicPr>
          <p:cNvPr id="21" name="Picture 20"/>
          <p:cNvPicPr>
            <a:picLocks noChangeAspect="1"/>
          </p:cNvPicPr>
          <p:nvPr/>
        </p:nvPicPr>
        <p:blipFill>
          <a:blip r:embed="rId8"/>
          <a:stretch>
            <a:fillRect/>
          </a:stretch>
        </p:blipFill>
        <p:spPr>
          <a:xfrm rot="5400000">
            <a:off x="8736819" y="3271498"/>
            <a:ext cx="6631487" cy="245309"/>
          </a:xfrm>
          <a:prstGeom prst="rect">
            <a:avLst/>
          </a:prstGeom>
        </p:spPr>
      </p:pic>
    </p:spTree>
    <p:extLst>
      <p:ext uri="{BB962C8B-B14F-4D97-AF65-F5344CB8AC3E}">
        <p14:creationId xmlns:p14="http://schemas.microsoft.com/office/powerpoint/2010/main" val="303084590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35662" y="6465534"/>
            <a:ext cx="2769151"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496840" y="1313558"/>
            <a:ext cx="11216591" cy="646331"/>
          </a:xfrm>
          <a:prstGeom prst="rect">
            <a:avLst/>
          </a:prstGeom>
        </p:spPr>
        <p:txBody>
          <a:bodyPr wrap="square">
            <a:spAutoFit/>
          </a:bodyPr>
          <a:lstStyle/>
          <a:p>
            <a:pPr algn="r" rtl="1"/>
            <a:r>
              <a:rPr lang="ar-IQ" dirty="0" smtClean="0"/>
              <a:t>لاشتقاق </a:t>
            </a:r>
            <a:r>
              <a:rPr lang="ar-IQ" dirty="0"/>
              <a:t>معادلات لاجرانج من مبدأ </a:t>
            </a:r>
            <a:r>
              <a:rPr lang="ar-IQ" dirty="0" smtClean="0"/>
              <a:t>التغايرلهاملتون</a:t>
            </a:r>
            <a:r>
              <a:rPr lang="ar-IQ" dirty="0"/>
              <a:t>. أولاً ، يجب أن نشير إلى أن جميع الأمثلة التي لدينا حتى الآن كانت تتألف فقط من أنظمة محافظة تكون حركتها إما غير مقيدة أو </a:t>
            </a:r>
            <a:r>
              <a:rPr lang="ar-IQ" dirty="0" smtClean="0"/>
              <a:t>تخضع </a:t>
            </a:r>
            <a:r>
              <a:rPr lang="ar-IQ" dirty="0"/>
              <a:t>فقط لقيود كلية </a:t>
            </a:r>
            <a:r>
              <a:rPr lang="ar-IQ" dirty="0" smtClean="0"/>
              <a:t>غير معتمدة على الزمن. </a:t>
            </a:r>
            <a:endParaRPr lang="ar-IQ" dirty="0"/>
          </a:p>
        </p:txBody>
      </p:sp>
      <p:grpSp>
        <p:nvGrpSpPr>
          <p:cNvPr id="10" name="Group 9"/>
          <p:cNvGrpSpPr/>
          <p:nvPr/>
        </p:nvGrpSpPr>
        <p:grpSpPr>
          <a:xfrm>
            <a:off x="2682579" y="662929"/>
            <a:ext cx="9030852" cy="370654"/>
            <a:chOff x="2682579" y="608921"/>
            <a:chExt cx="9030852" cy="370654"/>
          </a:xfrm>
          <a:solidFill>
            <a:schemeClr val="accent4">
              <a:lumMod val="40000"/>
              <a:lumOff val="60000"/>
            </a:schemeClr>
          </a:solidFill>
        </p:grpSpPr>
        <p:sp>
          <p:nvSpPr>
            <p:cNvPr id="4" name="Rectangle 3"/>
            <p:cNvSpPr/>
            <p:nvPr/>
          </p:nvSpPr>
          <p:spPr>
            <a:xfrm>
              <a:off x="8197499" y="608921"/>
              <a:ext cx="3515932" cy="369332"/>
            </a:xfrm>
            <a:prstGeom prst="rect">
              <a:avLst/>
            </a:prstGeom>
            <a:grpFill/>
          </p:spPr>
          <p:txBody>
            <a:bodyPr wrap="square">
              <a:spAutoFit/>
            </a:bodyPr>
            <a:lstStyle/>
            <a:p>
              <a:pPr algn="r" rtl="1"/>
              <a:r>
                <a:rPr lang="ar-IQ" dirty="0"/>
                <a:t>معادلات لاغرانج </a:t>
              </a:r>
              <a:r>
                <a:rPr lang="ar-IQ" dirty="0" smtClean="0"/>
                <a:t>للحركة</a:t>
              </a:r>
              <a:r>
                <a:rPr lang="en-US" dirty="0" smtClean="0"/>
                <a:t> </a:t>
              </a:r>
              <a:r>
                <a:rPr lang="ar-IQ" dirty="0" smtClean="0"/>
                <a:t> للأنظمة </a:t>
              </a:r>
              <a:r>
                <a:rPr lang="ar-IQ" dirty="0"/>
                <a:t>المحافظة</a:t>
              </a:r>
            </a:p>
          </p:txBody>
        </p:sp>
        <p:sp>
          <p:nvSpPr>
            <p:cNvPr id="9" name="Rectangle 8"/>
            <p:cNvSpPr/>
            <p:nvPr/>
          </p:nvSpPr>
          <p:spPr>
            <a:xfrm>
              <a:off x="2682579" y="610243"/>
              <a:ext cx="5534849" cy="369332"/>
            </a:xfrm>
            <a:prstGeom prst="rect">
              <a:avLst/>
            </a:prstGeom>
            <a:grpFill/>
          </p:spPr>
          <p:txBody>
            <a:bodyPr wrap="none">
              <a:spAutoFit/>
            </a:bodyPr>
            <a:lstStyle/>
            <a:p>
              <a:r>
                <a:rPr lang="ar-IQ" dirty="0"/>
                <a:t>Lagrange's Equations of Motion for Conservative Systems</a:t>
              </a:r>
            </a:p>
          </p:txBody>
        </p:sp>
      </p:grpSp>
      <p:sp>
        <p:nvSpPr>
          <p:cNvPr id="12" name="Rectangle 11"/>
          <p:cNvSpPr/>
          <p:nvPr/>
        </p:nvSpPr>
        <p:spPr>
          <a:xfrm>
            <a:off x="8060955" y="2012796"/>
            <a:ext cx="3647152" cy="369332"/>
          </a:xfrm>
          <a:prstGeom prst="rect">
            <a:avLst/>
          </a:prstGeom>
        </p:spPr>
        <p:txBody>
          <a:bodyPr wrap="none">
            <a:spAutoFit/>
          </a:bodyPr>
          <a:lstStyle/>
          <a:p>
            <a:pPr algn="r" rtl="1"/>
            <a:r>
              <a:rPr lang="ar-IQ" dirty="0"/>
              <a:t>يتم التعبير عن مبدأ هاملتون من خلال </a:t>
            </a:r>
            <a:r>
              <a:rPr lang="ar-IQ" dirty="0" smtClean="0"/>
              <a:t>المعادلة:</a:t>
            </a:r>
            <a:endParaRPr lang="ar-IQ" dirty="0"/>
          </a:p>
        </p:txBody>
      </p:sp>
      <p:pic>
        <p:nvPicPr>
          <p:cNvPr id="13" name="Picture 12"/>
          <p:cNvPicPr>
            <a:picLocks noChangeAspect="1"/>
          </p:cNvPicPr>
          <p:nvPr/>
        </p:nvPicPr>
        <p:blipFill>
          <a:blip r:embed="rId3"/>
          <a:stretch>
            <a:fillRect/>
          </a:stretch>
        </p:blipFill>
        <p:spPr>
          <a:xfrm>
            <a:off x="6290939" y="1934946"/>
            <a:ext cx="1698569" cy="674609"/>
          </a:xfrm>
          <a:prstGeom prst="rect">
            <a:avLst/>
          </a:prstGeom>
        </p:spPr>
      </p:pic>
      <p:grpSp>
        <p:nvGrpSpPr>
          <p:cNvPr id="19" name="Group 18"/>
          <p:cNvGrpSpPr/>
          <p:nvPr/>
        </p:nvGrpSpPr>
        <p:grpSpPr>
          <a:xfrm>
            <a:off x="355109" y="2560813"/>
            <a:ext cx="11348838" cy="677108"/>
            <a:chOff x="496841" y="2789711"/>
            <a:chExt cx="11348838" cy="677108"/>
          </a:xfrm>
        </p:grpSpPr>
        <p:sp>
          <p:nvSpPr>
            <p:cNvPr id="11" name="Rectangle 10"/>
            <p:cNvSpPr/>
            <p:nvPr/>
          </p:nvSpPr>
          <p:spPr>
            <a:xfrm>
              <a:off x="496841" y="2789711"/>
              <a:ext cx="11348838" cy="677108"/>
            </a:xfrm>
            <a:prstGeom prst="rect">
              <a:avLst/>
            </a:prstGeom>
          </p:spPr>
          <p:txBody>
            <a:bodyPr wrap="square">
              <a:spAutoFit/>
            </a:bodyPr>
            <a:lstStyle/>
            <a:p>
              <a:pPr algn="r" rtl="1"/>
              <a:r>
                <a:rPr lang="ar-IQ" dirty="0" smtClean="0"/>
                <a:t>ننطلق </a:t>
              </a:r>
              <a:r>
                <a:rPr lang="ar-IQ" dirty="0"/>
                <a:t>من هذه النقطة بتنفيذ نفس الإجراء </a:t>
              </a:r>
              <a:r>
                <a:rPr lang="ar-IQ" dirty="0" smtClean="0"/>
                <a:t>وكما </a:t>
              </a:r>
              <a:r>
                <a:rPr lang="ar-IQ" dirty="0"/>
                <a:t>فعلنا في الحالة المحددة لجسم يسقط بحرية في مجال الجاذبية. هذه المرة فقط نقوم بتنفيذ العملية لأي نظام محافظ عام. نبدأ بافتراض أن لاغرانج هي دالة معروفة للإحداثيات المعممة </a:t>
              </a:r>
              <a:r>
                <a:rPr lang="en-US" sz="2000" b="1" i="1" dirty="0" smtClean="0"/>
                <a:t>     </a:t>
              </a:r>
              <a:r>
                <a:rPr lang="ar-IQ" dirty="0" smtClean="0"/>
                <a:t> </a:t>
              </a:r>
              <a:r>
                <a:rPr lang="ar-IQ" dirty="0"/>
                <a:t>والسرعات </a:t>
              </a:r>
              <a:r>
                <a:rPr lang="en-US" dirty="0" smtClean="0"/>
                <a:t>      </a:t>
              </a:r>
              <a:r>
                <a:rPr lang="ar-IQ" dirty="0" smtClean="0"/>
                <a:t>.</a:t>
              </a:r>
              <a:endParaRPr lang="ar-IQ" dirty="0"/>
            </a:p>
          </p:txBody>
        </p:sp>
        <p:pic>
          <p:nvPicPr>
            <p:cNvPr id="14" name="Picture 13"/>
            <p:cNvPicPr>
              <a:picLocks noChangeAspect="1"/>
            </p:cNvPicPr>
            <p:nvPr/>
          </p:nvPicPr>
          <p:blipFill>
            <a:blip r:embed="rId4"/>
            <a:stretch>
              <a:fillRect/>
            </a:stretch>
          </p:blipFill>
          <p:spPr>
            <a:xfrm>
              <a:off x="4943612" y="3094796"/>
              <a:ext cx="180975" cy="276225"/>
            </a:xfrm>
            <a:prstGeom prst="rect">
              <a:avLst/>
            </a:prstGeom>
          </p:spPr>
        </p:pic>
        <p:pic>
          <p:nvPicPr>
            <p:cNvPr id="15" name="Picture 14"/>
            <p:cNvPicPr>
              <a:picLocks noChangeAspect="1"/>
            </p:cNvPicPr>
            <p:nvPr/>
          </p:nvPicPr>
          <p:blipFill>
            <a:blip r:embed="rId5"/>
            <a:stretch>
              <a:fillRect/>
            </a:stretch>
          </p:blipFill>
          <p:spPr>
            <a:xfrm>
              <a:off x="6108817" y="3118930"/>
              <a:ext cx="190500" cy="228600"/>
            </a:xfrm>
            <a:prstGeom prst="rect">
              <a:avLst/>
            </a:prstGeom>
          </p:spPr>
        </p:pic>
      </p:grpSp>
      <p:pic>
        <p:nvPicPr>
          <p:cNvPr id="21" name="Picture 20"/>
          <p:cNvPicPr>
            <a:picLocks noChangeAspect="1"/>
          </p:cNvPicPr>
          <p:nvPr/>
        </p:nvPicPr>
        <p:blipFill>
          <a:blip r:embed="rId6"/>
          <a:stretch>
            <a:fillRect/>
          </a:stretch>
        </p:blipFill>
        <p:spPr>
          <a:xfrm>
            <a:off x="6233391" y="3219821"/>
            <a:ext cx="5380860" cy="719419"/>
          </a:xfrm>
          <a:prstGeom prst="rect">
            <a:avLst/>
          </a:prstGeom>
        </p:spPr>
      </p:pic>
      <p:pic>
        <p:nvPicPr>
          <p:cNvPr id="22" name="Picture 21"/>
          <p:cNvPicPr>
            <a:picLocks noChangeAspect="1"/>
          </p:cNvPicPr>
          <p:nvPr/>
        </p:nvPicPr>
        <p:blipFill>
          <a:blip r:embed="rId7"/>
          <a:stretch>
            <a:fillRect/>
          </a:stretch>
        </p:blipFill>
        <p:spPr>
          <a:xfrm>
            <a:off x="10073187" y="3932957"/>
            <a:ext cx="1057275" cy="657225"/>
          </a:xfrm>
          <a:prstGeom prst="rect">
            <a:avLst/>
          </a:prstGeom>
        </p:spPr>
      </p:pic>
      <p:pic>
        <p:nvPicPr>
          <p:cNvPr id="23" name="Picture 22"/>
          <p:cNvPicPr>
            <a:picLocks noChangeAspect="1"/>
          </p:cNvPicPr>
          <p:nvPr/>
        </p:nvPicPr>
        <p:blipFill>
          <a:blip r:embed="rId8"/>
          <a:stretch>
            <a:fillRect/>
          </a:stretch>
        </p:blipFill>
        <p:spPr>
          <a:xfrm>
            <a:off x="6255295" y="5196287"/>
            <a:ext cx="5238750" cy="819150"/>
          </a:xfrm>
          <a:prstGeom prst="rect">
            <a:avLst/>
          </a:prstGeom>
        </p:spPr>
      </p:pic>
      <p:pic>
        <p:nvPicPr>
          <p:cNvPr id="24" name="Picture 23"/>
          <p:cNvPicPr>
            <a:picLocks noChangeAspect="1"/>
          </p:cNvPicPr>
          <p:nvPr/>
        </p:nvPicPr>
        <p:blipFill>
          <a:blip r:embed="rId9"/>
          <a:stretch>
            <a:fillRect/>
          </a:stretch>
        </p:blipFill>
        <p:spPr>
          <a:xfrm>
            <a:off x="888228" y="3404054"/>
            <a:ext cx="4010025" cy="771525"/>
          </a:xfrm>
          <a:prstGeom prst="rect">
            <a:avLst/>
          </a:prstGeom>
        </p:spPr>
      </p:pic>
      <p:pic>
        <p:nvPicPr>
          <p:cNvPr id="25" name="Picture 24"/>
          <p:cNvPicPr>
            <a:picLocks noChangeAspect="1"/>
          </p:cNvPicPr>
          <p:nvPr/>
        </p:nvPicPr>
        <p:blipFill>
          <a:blip r:embed="rId10"/>
          <a:stretch>
            <a:fillRect/>
          </a:stretch>
        </p:blipFill>
        <p:spPr>
          <a:xfrm>
            <a:off x="7359165" y="4650485"/>
            <a:ext cx="2106808" cy="597168"/>
          </a:xfrm>
          <a:prstGeom prst="rect">
            <a:avLst/>
          </a:prstGeom>
        </p:spPr>
      </p:pic>
      <p:sp>
        <p:nvSpPr>
          <p:cNvPr id="26" name="Right Arrow 25"/>
          <p:cNvSpPr/>
          <p:nvPr/>
        </p:nvSpPr>
        <p:spPr>
          <a:xfrm rot="12814263">
            <a:off x="4154667" y="4544035"/>
            <a:ext cx="2244511" cy="285555"/>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27" name="Picture 26"/>
          <p:cNvPicPr>
            <a:picLocks noChangeAspect="1"/>
          </p:cNvPicPr>
          <p:nvPr/>
        </p:nvPicPr>
        <p:blipFill>
          <a:blip r:embed="rId11"/>
          <a:stretch>
            <a:fillRect/>
          </a:stretch>
        </p:blipFill>
        <p:spPr>
          <a:xfrm>
            <a:off x="1672444" y="4211195"/>
            <a:ext cx="742950" cy="466725"/>
          </a:xfrm>
          <a:prstGeom prst="rect">
            <a:avLst/>
          </a:prstGeom>
        </p:spPr>
      </p:pic>
      <p:pic>
        <p:nvPicPr>
          <p:cNvPr id="28" name="Picture 27"/>
          <p:cNvPicPr>
            <a:picLocks noChangeAspect="1"/>
          </p:cNvPicPr>
          <p:nvPr/>
        </p:nvPicPr>
        <p:blipFill>
          <a:blip r:embed="rId12"/>
          <a:stretch>
            <a:fillRect/>
          </a:stretch>
        </p:blipFill>
        <p:spPr>
          <a:xfrm>
            <a:off x="1334768" y="4703896"/>
            <a:ext cx="3390900" cy="676275"/>
          </a:xfrm>
          <a:prstGeom prst="rect">
            <a:avLst/>
          </a:prstGeom>
          <a:ln>
            <a:solidFill>
              <a:srgbClr val="FF0000"/>
            </a:solidFill>
          </a:ln>
        </p:spPr>
      </p:pic>
      <p:sp>
        <p:nvSpPr>
          <p:cNvPr id="29" name="Right Arrow 28"/>
          <p:cNvSpPr/>
          <p:nvPr/>
        </p:nvSpPr>
        <p:spPr>
          <a:xfrm rot="5400000">
            <a:off x="2940531" y="3937596"/>
            <a:ext cx="533072" cy="947577"/>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
        <p:nvSpPr>
          <p:cNvPr id="30" name="Rectangle 29"/>
          <p:cNvSpPr/>
          <p:nvPr/>
        </p:nvSpPr>
        <p:spPr>
          <a:xfrm>
            <a:off x="1004629" y="5547998"/>
            <a:ext cx="3959791" cy="646331"/>
          </a:xfrm>
          <a:prstGeom prst="rect">
            <a:avLst/>
          </a:prstGeom>
          <a:solidFill>
            <a:schemeClr val="accent3">
              <a:lumMod val="40000"/>
              <a:lumOff val="60000"/>
            </a:schemeClr>
          </a:solidFill>
        </p:spPr>
        <p:txBody>
          <a:bodyPr wrap="square">
            <a:spAutoFit/>
          </a:bodyPr>
          <a:lstStyle/>
          <a:p>
            <a:pPr algn="just" rtl="1"/>
            <a:r>
              <a:rPr lang="ar-IQ" dirty="0"/>
              <a:t>هذه هي معادلات لاغرانج للحركة لنظام محافظ يخضع فقط للقيود الكلية.</a:t>
            </a:r>
          </a:p>
        </p:txBody>
      </p:sp>
      <p:pic>
        <p:nvPicPr>
          <p:cNvPr id="33" name="Picture 32"/>
          <p:cNvPicPr>
            <a:picLocks noChangeAspect="1"/>
          </p:cNvPicPr>
          <p:nvPr/>
        </p:nvPicPr>
        <p:blipFill>
          <a:blip r:embed="rId13"/>
          <a:stretch>
            <a:fillRect/>
          </a:stretch>
        </p:blipFill>
        <p:spPr>
          <a:xfrm>
            <a:off x="6143695" y="3896929"/>
            <a:ext cx="2114550" cy="742950"/>
          </a:xfrm>
          <a:prstGeom prst="rect">
            <a:avLst/>
          </a:prstGeom>
          <a:ln>
            <a:solidFill>
              <a:srgbClr val="FF0000"/>
            </a:solidFill>
          </a:ln>
        </p:spPr>
      </p:pic>
      <p:pic>
        <p:nvPicPr>
          <p:cNvPr id="34" name="Picture 33"/>
          <p:cNvPicPr>
            <a:picLocks noChangeAspect="1"/>
          </p:cNvPicPr>
          <p:nvPr/>
        </p:nvPicPr>
        <p:blipFill>
          <a:blip r:embed="rId14"/>
          <a:stretch>
            <a:fillRect/>
          </a:stretch>
        </p:blipFill>
        <p:spPr>
          <a:xfrm>
            <a:off x="8264900" y="4073588"/>
            <a:ext cx="1200150" cy="381000"/>
          </a:xfrm>
          <a:prstGeom prst="rect">
            <a:avLst/>
          </a:prstGeom>
          <a:ln>
            <a:solidFill>
              <a:srgbClr val="FF0000"/>
            </a:solidFill>
          </a:ln>
        </p:spPr>
      </p:pic>
      <p:sp>
        <p:nvSpPr>
          <p:cNvPr id="35" name="Rectangle 34"/>
          <p:cNvSpPr/>
          <p:nvPr/>
        </p:nvSpPr>
        <p:spPr>
          <a:xfrm>
            <a:off x="618480" y="4826955"/>
            <a:ext cx="575607" cy="369332"/>
          </a:xfrm>
          <a:prstGeom prst="rect">
            <a:avLst/>
          </a:prstGeom>
          <a:solidFill>
            <a:schemeClr val="accent1">
              <a:lumMod val="40000"/>
              <a:lumOff val="60000"/>
            </a:schemeClr>
          </a:solidFill>
        </p:spPr>
        <p:txBody>
          <a:bodyPr wrap="none">
            <a:spAutoFit/>
          </a:bodyPr>
          <a:lstStyle/>
          <a:p>
            <a:r>
              <a:rPr lang="en-US" dirty="0" smtClean="0"/>
              <a:t>H.W</a:t>
            </a:r>
            <a:endParaRPr lang="ar-IQ" dirty="0"/>
          </a:p>
        </p:txBody>
      </p:sp>
      <p:pic>
        <p:nvPicPr>
          <p:cNvPr id="3" name="Picture 2"/>
          <p:cNvPicPr>
            <a:picLocks noChangeAspect="1"/>
          </p:cNvPicPr>
          <p:nvPr/>
        </p:nvPicPr>
        <p:blipFill>
          <a:blip r:embed="rId15"/>
          <a:stretch>
            <a:fillRect/>
          </a:stretch>
        </p:blipFill>
        <p:spPr>
          <a:xfrm rot="5400000">
            <a:off x="9166806" y="3308303"/>
            <a:ext cx="5705475" cy="276225"/>
          </a:xfrm>
          <a:prstGeom prst="rect">
            <a:avLst/>
          </a:prstGeom>
        </p:spPr>
      </p:pic>
    </p:spTree>
    <p:extLst>
      <p:ext uri="{BB962C8B-B14F-4D97-AF65-F5344CB8AC3E}">
        <p14:creationId xmlns:p14="http://schemas.microsoft.com/office/powerpoint/2010/main" val="271674309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58390" y="6465534"/>
            <a:ext cx="2846424"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4670709" y="755215"/>
            <a:ext cx="6720758" cy="369332"/>
            <a:chOff x="3169295" y="1660232"/>
            <a:chExt cx="6720758" cy="369332"/>
          </a:xfrm>
          <a:solidFill>
            <a:schemeClr val="accent3">
              <a:lumMod val="40000"/>
              <a:lumOff val="60000"/>
            </a:schemeClr>
          </a:solidFill>
        </p:grpSpPr>
        <p:sp>
          <p:nvSpPr>
            <p:cNvPr id="2" name="Rectangle 1"/>
            <p:cNvSpPr/>
            <p:nvPr/>
          </p:nvSpPr>
          <p:spPr>
            <a:xfrm>
              <a:off x="7340957" y="1660232"/>
              <a:ext cx="2549096" cy="369332"/>
            </a:xfrm>
            <a:prstGeom prst="rect">
              <a:avLst/>
            </a:prstGeom>
            <a:grpFill/>
          </p:spPr>
          <p:txBody>
            <a:bodyPr wrap="none">
              <a:spAutoFit/>
            </a:bodyPr>
            <a:lstStyle/>
            <a:p>
              <a:r>
                <a:rPr lang="ar-IQ" b="1" dirty="0"/>
                <a:t>بعض تطبيقات معادلات لاغرانج</a:t>
              </a:r>
            </a:p>
          </p:txBody>
        </p:sp>
        <p:sp>
          <p:nvSpPr>
            <p:cNvPr id="4" name="Rectangle 3"/>
            <p:cNvSpPr/>
            <p:nvPr/>
          </p:nvSpPr>
          <p:spPr>
            <a:xfrm>
              <a:off x="3169295" y="1660232"/>
              <a:ext cx="4252574" cy="369332"/>
            </a:xfrm>
            <a:prstGeom prst="rect">
              <a:avLst/>
            </a:prstGeom>
            <a:grpFill/>
          </p:spPr>
          <p:txBody>
            <a:bodyPr wrap="none">
              <a:spAutoFit/>
            </a:bodyPr>
            <a:lstStyle/>
            <a:p>
              <a:r>
                <a:rPr lang="ar-IQ" b="1" dirty="0"/>
                <a:t>Some Applications of Lagrange's Equations</a:t>
              </a:r>
            </a:p>
          </p:txBody>
        </p:sp>
      </p:grpSp>
      <p:pic>
        <p:nvPicPr>
          <p:cNvPr id="15" name="Picture 14"/>
          <p:cNvPicPr>
            <a:picLocks noChangeAspect="1"/>
          </p:cNvPicPr>
          <p:nvPr/>
        </p:nvPicPr>
        <p:blipFill>
          <a:blip r:embed="rId3"/>
          <a:stretch>
            <a:fillRect/>
          </a:stretch>
        </p:blipFill>
        <p:spPr>
          <a:xfrm>
            <a:off x="496840" y="2027196"/>
            <a:ext cx="3467100" cy="3524250"/>
          </a:xfrm>
          <a:prstGeom prst="rect">
            <a:avLst/>
          </a:prstGeom>
        </p:spPr>
      </p:pic>
      <p:grpSp>
        <p:nvGrpSpPr>
          <p:cNvPr id="25" name="Group 24"/>
          <p:cNvGrpSpPr/>
          <p:nvPr/>
        </p:nvGrpSpPr>
        <p:grpSpPr>
          <a:xfrm>
            <a:off x="3963940" y="1304414"/>
            <a:ext cx="7799877" cy="4946107"/>
            <a:chOff x="3170838" y="1415738"/>
            <a:chExt cx="8502041" cy="4093428"/>
          </a:xfrm>
        </p:grpSpPr>
        <p:sp>
          <p:nvSpPr>
            <p:cNvPr id="26" name="Rectangle 25"/>
            <p:cNvSpPr/>
            <p:nvPr/>
          </p:nvSpPr>
          <p:spPr>
            <a:xfrm>
              <a:off x="3170838" y="1415738"/>
              <a:ext cx="8502041" cy="4093428"/>
            </a:xfrm>
            <a:prstGeom prst="rect">
              <a:avLst/>
            </a:prstGeom>
          </p:spPr>
          <p:txBody>
            <a:bodyPr wrap="square">
              <a:spAutoFit/>
            </a:bodyPr>
            <a:lstStyle/>
            <a:p>
              <a:pPr algn="just" rtl="1"/>
              <a:r>
                <a:rPr lang="ar-IQ" sz="2000" dirty="0" smtClean="0"/>
                <a:t>لتوضيح الفائدة </a:t>
              </a:r>
              <a:r>
                <a:rPr lang="ar-IQ" sz="2000" dirty="0"/>
                <a:t>الكبيرة لمعادلات </a:t>
              </a:r>
              <a:r>
                <a:rPr lang="ar-IQ" sz="2000" dirty="0" smtClean="0"/>
                <a:t>لاغرانج </a:t>
              </a:r>
              <a:r>
                <a:rPr lang="ar-IQ" sz="2000" dirty="0"/>
                <a:t>للحركة من خلال استخدامها للحصول على معادلات الحركة التفاضلية للعديد من الأنظمة المختلفة. تسير الإستراتيجية العامة لحل المشكلات على النحو التالي:</a:t>
              </a:r>
            </a:p>
            <a:p>
              <a:pPr algn="just" rtl="1"/>
              <a:endParaRPr lang="ar-IQ" sz="2000" dirty="0" smtClean="0"/>
            </a:p>
            <a:p>
              <a:pPr algn="just" rtl="1"/>
              <a:r>
                <a:rPr lang="ar-IQ" sz="2000" dirty="0" smtClean="0"/>
                <a:t>1</a:t>
              </a:r>
              <a:r>
                <a:rPr lang="ar-IQ" sz="2000" dirty="0"/>
                <a:t>. حدد مجموعة مناسبة من الإحداثيات المعممة التي تحدد تكوين النظام بشكل فريد.</a:t>
              </a:r>
            </a:p>
            <a:p>
              <a:pPr algn="just" rtl="1"/>
              <a:endParaRPr lang="ar-IQ" sz="2000" dirty="0" smtClean="0"/>
            </a:p>
            <a:p>
              <a:pPr algn="just" rtl="1"/>
              <a:r>
                <a:rPr lang="ar-IQ" sz="2000" dirty="0" smtClean="0"/>
                <a:t>2. </a:t>
              </a:r>
              <a:r>
                <a:rPr lang="ar-IQ" sz="2000" dirty="0"/>
                <a:t>أوجد معادلات التحويل المتعلقة بالإحداثيات الديكارتية التابعة للإحداثيات المستقلة المعممة.</a:t>
              </a:r>
            </a:p>
            <a:p>
              <a:pPr algn="just" rtl="1"/>
              <a:endParaRPr lang="ar-IQ" sz="2000" dirty="0" smtClean="0"/>
            </a:p>
            <a:p>
              <a:pPr algn="just" rtl="1"/>
              <a:r>
                <a:rPr lang="ar-IQ" sz="2000" dirty="0" smtClean="0"/>
                <a:t>3. </a:t>
              </a:r>
              <a:r>
                <a:rPr lang="ar-IQ" sz="2000" dirty="0"/>
                <a:t>أوجد الطاقة الحركية كدالة للإحداثيات والسرعات المعممة. إذا أمكن ، استخدم الوصفة </a:t>
              </a:r>
              <a:r>
                <a:rPr lang="en-US" sz="2000" dirty="0" smtClean="0"/>
                <a:t>                </a:t>
              </a:r>
              <a:r>
                <a:rPr lang="ar-IQ" sz="2000" dirty="0" smtClean="0"/>
                <a:t>، </a:t>
              </a:r>
              <a:r>
                <a:rPr lang="ar-IQ" sz="2000" dirty="0"/>
                <a:t>مع التعبير عن v من حيث متجهات الوحدة المناسبة للإحداثيات المعممة المختارة. إذا لزم الأمر ، قم بالتعبير عن الطاقة الحركية من حيث الإحداثيات الديكارتية ، ثم قم بتمييز تحويلات الإحداثيات وقم بتوصيل تحويلات السرعة الناتجة في تعبير الطاقة الحركية.</a:t>
              </a:r>
            </a:p>
            <a:p>
              <a:pPr algn="just" rtl="1"/>
              <a:endParaRPr lang="ar-IQ" sz="2000" dirty="0" smtClean="0"/>
            </a:p>
            <a:p>
              <a:pPr algn="just" rtl="1"/>
              <a:r>
                <a:rPr lang="ar-IQ" sz="2000" dirty="0" smtClean="0"/>
                <a:t>4</a:t>
              </a:r>
              <a:r>
                <a:rPr lang="ar-IQ" sz="2000" dirty="0"/>
                <a:t>. أوجد الطاقة الكامنة كدالة للإحداثيات المعممة باستخدام تحويلات الإحداثيات إذا لزم الأمر.</a:t>
              </a:r>
            </a:p>
          </p:txBody>
        </p:sp>
        <p:pic>
          <p:nvPicPr>
            <p:cNvPr id="27" name="Picture 26"/>
            <p:cNvPicPr>
              <a:picLocks noChangeAspect="1"/>
            </p:cNvPicPr>
            <p:nvPr/>
          </p:nvPicPr>
          <p:blipFill>
            <a:blip r:embed="rId4"/>
            <a:stretch>
              <a:fillRect/>
            </a:stretch>
          </p:blipFill>
          <p:spPr>
            <a:xfrm>
              <a:off x="9661426" y="3664679"/>
              <a:ext cx="1193863" cy="335774"/>
            </a:xfrm>
            <a:prstGeom prst="rect">
              <a:avLst/>
            </a:prstGeom>
          </p:spPr>
        </p:pic>
      </p:grpSp>
      <p:pic>
        <p:nvPicPr>
          <p:cNvPr id="3" name="Picture 2"/>
          <p:cNvPicPr>
            <a:picLocks noChangeAspect="1"/>
          </p:cNvPicPr>
          <p:nvPr/>
        </p:nvPicPr>
        <p:blipFill>
          <a:blip r:embed="rId5"/>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91316178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52734" y="6465534"/>
            <a:ext cx="285208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631065" y="1193219"/>
            <a:ext cx="10983186" cy="923330"/>
          </a:xfrm>
          <a:prstGeom prst="rect">
            <a:avLst/>
          </a:prstGeom>
        </p:spPr>
        <p:txBody>
          <a:bodyPr wrap="square">
            <a:spAutoFit/>
          </a:bodyPr>
          <a:lstStyle/>
          <a:p>
            <a:pPr algn="r" rtl="1"/>
            <a:r>
              <a:rPr lang="ar-IQ" dirty="0"/>
              <a:t>المذبذب </a:t>
            </a:r>
            <a:r>
              <a:rPr lang="ar-IQ" dirty="0" smtClean="0"/>
              <a:t>التوافقي</a:t>
            </a:r>
            <a:r>
              <a:rPr lang="en-US" dirty="0" smtClean="0"/>
              <a:t> </a:t>
            </a:r>
            <a:r>
              <a:rPr lang="ar-IQ" dirty="0" smtClean="0"/>
              <a:t>(</a:t>
            </a:r>
            <a:r>
              <a:rPr lang="en-GB" dirty="0"/>
              <a:t>Harmonic Oscillator</a:t>
            </a:r>
            <a:r>
              <a:rPr lang="ar-IQ" dirty="0" smtClean="0"/>
              <a:t>)</a:t>
            </a:r>
            <a:endParaRPr lang="ar-IQ" dirty="0"/>
          </a:p>
          <a:p>
            <a:pPr algn="r" rtl="1"/>
            <a:r>
              <a:rPr lang="ar-IQ" dirty="0"/>
              <a:t>خذ بعين الاعتبار حالة المذبذب التوافقي أحادي البعد. لنفترض أن x هو إحداثيات الإزاحة</a:t>
            </a:r>
            <a:r>
              <a:rPr lang="ar-IQ" dirty="0" smtClean="0"/>
              <a:t>. </a:t>
            </a:r>
            <a:r>
              <a:rPr lang="ar-IQ" dirty="0"/>
              <a:t>من الواضح أن الإحداثي الديكارتي x الوحيد هو الإحداثي المعمم الوحيد. لاغرانج هو</a:t>
            </a:r>
          </a:p>
        </p:txBody>
      </p:sp>
      <p:sp>
        <p:nvSpPr>
          <p:cNvPr id="4" name="Rectangle 3"/>
          <p:cNvSpPr/>
          <p:nvPr/>
        </p:nvSpPr>
        <p:spPr>
          <a:xfrm>
            <a:off x="11062969" y="729647"/>
            <a:ext cx="502061" cy="369332"/>
          </a:xfrm>
          <a:prstGeom prst="rect">
            <a:avLst/>
          </a:prstGeom>
          <a:solidFill>
            <a:schemeClr val="accent3">
              <a:lumMod val="40000"/>
              <a:lumOff val="60000"/>
            </a:schemeClr>
          </a:solidFill>
        </p:spPr>
        <p:txBody>
          <a:bodyPr wrap="none">
            <a:spAutoFit/>
          </a:bodyPr>
          <a:lstStyle/>
          <a:p>
            <a:r>
              <a:rPr lang="ar-IQ" dirty="0"/>
              <a:t>مثال</a:t>
            </a:r>
          </a:p>
        </p:txBody>
      </p:sp>
      <p:pic>
        <p:nvPicPr>
          <p:cNvPr id="9" name="Picture 8"/>
          <p:cNvPicPr>
            <a:picLocks noChangeAspect="1"/>
          </p:cNvPicPr>
          <p:nvPr/>
        </p:nvPicPr>
        <p:blipFill>
          <a:blip r:embed="rId3"/>
          <a:stretch>
            <a:fillRect/>
          </a:stretch>
        </p:blipFill>
        <p:spPr>
          <a:xfrm>
            <a:off x="5160268" y="1959952"/>
            <a:ext cx="3192465" cy="501673"/>
          </a:xfrm>
          <a:prstGeom prst="rect">
            <a:avLst/>
          </a:prstGeom>
        </p:spPr>
      </p:pic>
      <p:sp>
        <p:nvSpPr>
          <p:cNvPr id="11" name="Rectangle 10"/>
          <p:cNvSpPr/>
          <p:nvPr/>
        </p:nvSpPr>
        <p:spPr>
          <a:xfrm>
            <a:off x="876283" y="2749124"/>
            <a:ext cx="10743800" cy="369332"/>
          </a:xfrm>
          <a:prstGeom prst="rect">
            <a:avLst/>
          </a:prstGeom>
        </p:spPr>
        <p:txBody>
          <a:bodyPr wrap="square">
            <a:spAutoFit/>
          </a:bodyPr>
          <a:lstStyle/>
          <a:p>
            <a:pPr algn="r" rtl="1"/>
            <a:r>
              <a:rPr lang="ar-IQ" dirty="0"/>
              <a:t>لقد تجاهلنا الإحداثيين الآخرين y و z لأن كلاهما مقيد بصفر. نقوم الآن بتنفيذ عمليات لاغرانج للمعادلة</a:t>
            </a:r>
          </a:p>
        </p:txBody>
      </p:sp>
      <p:pic>
        <p:nvPicPr>
          <p:cNvPr id="19" name="Picture 18"/>
          <p:cNvPicPr>
            <a:picLocks noChangeAspect="1"/>
          </p:cNvPicPr>
          <p:nvPr/>
        </p:nvPicPr>
        <p:blipFill>
          <a:blip r:embed="rId4"/>
          <a:stretch>
            <a:fillRect/>
          </a:stretch>
        </p:blipFill>
        <p:spPr>
          <a:xfrm>
            <a:off x="1095045" y="1959933"/>
            <a:ext cx="3390900" cy="676275"/>
          </a:xfrm>
          <a:prstGeom prst="rect">
            <a:avLst/>
          </a:prstGeom>
          <a:ln>
            <a:solidFill>
              <a:srgbClr val="FF0000"/>
            </a:solidFill>
          </a:ln>
        </p:spPr>
      </p:pic>
      <p:pic>
        <p:nvPicPr>
          <p:cNvPr id="12" name="Picture 11"/>
          <p:cNvPicPr>
            <a:picLocks noChangeAspect="1"/>
          </p:cNvPicPr>
          <p:nvPr/>
        </p:nvPicPr>
        <p:blipFill>
          <a:blip r:embed="rId5"/>
          <a:stretch>
            <a:fillRect/>
          </a:stretch>
        </p:blipFill>
        <p:spPr>
          <a:xfrm>
            <a:off x="5571908" y="3253863"/>
            <a:ext cx="1352550" cy="1524000"/>
          </a:xfrm>
          <a:prstGeom prst="rect">
            <a:avLst/>
          </a:prstGeom>
        </p:spPr>
      </p:pic>
      <p:pic>
        <p:nvPicPr>
          <p:cNvPr id="13" name="Picture 12"/>
          <p:cNvPicPr>
            <a:picLocks noChangeAspect="1"/>
          </p:cNvPicPr>
          <p:nvPr/>
        </p:nvPicPr>
        <p:blipFill>
          <a:blip r:embed="rId6"/>
          <a:stretch>
            <a:fillRect/>
          </a:stretch>
        </p:blipFill>
        <p:spPr>
          <a:xfrm>
            <a:off x="4670095" y="4913270"/>
            <a:ext cx="2905125" cy="819150"/>
          </a:xfrm>
          <a:prstGeom prst="rect">
            <a:avLst/>
          </a:prstGeom>
        </p:spPr>
      </p:pic>
      <p:sp>
        <p:nvSpPr>
          <p:cNvPr id="14" name="Rectangle 13"/>
          <p:cNvSpPr/>
          <p:nvPr/>
        </p:nvSpPr>
        <p:spPr>
          <a:xfrm>
            <a:off x="7456868" y="5764432"/>
            <a:ext cx="2980303" cy="369332"/>
          </a:xfrm>
          <a:prstGeom prst="rect">
            <a:avLst/>
          </a:prstGeom>
        </p:spPr>
        <p:txBody>
          <a:bodyPr wrap="none">
            <a:spAutoFit/>
          </a:bodyPr>
          <a:lstStyle/>
          <a:p>
            <a:pPr algn="r" rtl="1"/>
            <a:r>
              <a:rPr lang="ar-IQ" dirty="0"/>
              <a:t>هذه هي معادلة حركة المذبذب </a:t>
            </a:r>
            <a:r>
              <a:rPr lang="ar-IQ" dirty="0" smtClean="0"/>
              <a:t>التوافقي</a:t>
            </a:r>
            <a:endParaRPr lang="ar-IQ" dirty="0"/>
          </a:p>
        </p:txBody>
      </p:sp>
      <p:pic>
        <p:nvPicPr>
          <p:cNvPr id="15" name="Picture 14"/>
          <p:cNvPicPr>
            <a:picLocks noChangeAspect="1"/>
          </p:cNvPicPr>
          <p:nvPr/>
        </p:nvPicPr>
        <p:blipFill>
          <a:blip r:embed="rId7"/>
          <a:stretch>
            <a:fillRect/>
          </a:stretch>
        </p:blipFill>
        <p:spPr>
          <a:xfrm>
            <a:off x="930921" y="3810173"/>
            <a:ext cx="3228975" cy="1066800"/>
          </a:xfrm>
          <a:prstGeom prst="rect">
            <a:avLst/>
          </a:prstGeom>
        </p:spPr>
      </p:pic>
      <p:pic>
        <p:nvPicPr>
          <p:cNvPr id="21" name="Picture 20"/>
          <p:cNvPicPr>
            <a:picLocks noChangeAspect="1"/>
          </p:cNvPicPr>
          <p:nvPr/>
        </p:nvPicPr>
        <p:blipFill>
          <a:blip r:embed="rId8"/>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361118767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1043189" y="1133305"/>
            <a:ext cx="10589253" cy="369332"/>
          </a:xfrm>
          <a:prstGeom prst="rect">
            <a:avLst/>
          </a:prstGeom>
        </p:spPr>
        <p:txBody>
          <a:bodyPr wrap="square">
            <a:spAutoFit/>
          </a:bodyPr>
          <a:lstStyle/>
          <a:p>
            <a:pPr algn="r" rtl="1"/>
            <a:r>
              <a:rPr lang="ar-IQ" dirty="0"/>
              <a:t>تكمن المشكلة هنا في استخدام معادلات لاغرانج </a:t>
            </a:r>
            <a:r>
              <a:rPr lang="ar-IQ" dirty="0" smtClean="0"/>
              <a:t>لستخراج المعادلات </a:t>
            </a:r>
            <a:r>
              <a:rPr lang="ar-IQ" dirty="0"/>
              <a:t>التفاضلية للحركة لجسيم مقيد بالتحرك في مستوى خاضع لقوة مركزية.</a:t>
            </a:r>
          </a:p>
        </p:txBody>
      </p:sp>
      <p:sp>
        <p:nvSpPr>
          <p:cNvPr id="12" name="Rectangle 11"/>
          <p:cNvSpPr/>
          <p:nvPr/>
        </p:nvSpPr>
        <p:spPr>
          <a:xfrm>
            <a:off x="11062969" y="729647"/>
            <a:ext cx="502061" cy="369332"/>
          </a:xfrm>
          <a:prstGeom prst="rect">
            <a:avLst/>
          </a:prstGeom>
          <a:solidFill>
            <a:schemeClr val="accent3">
              <a:lumMod val="40000"/>
              <a:lumOff val="60000"/>
            </a:schemeClr>
          </a:solidFill>
        </p:spPr>
        <p:txBody>
          <a:bodyPr wrap="none">
            <a:spAutoFit/>
          </a:bodyPr>
          <a:lstStyle/>
          <a:p>
            <a:r>
              <a:rPr lang="ar-IQ" dirty="0"/>
              <a:t>مثال</a:t>
            </a:r>
          </a:p>
        </p:txBody>
      </p:sp>
      <p:sp>
        <p:nvSpPr>
          <p:cNvPr id="4" name="Rectangle 3"/>
          <p:cNvSpPr/>
          <p:nvPr/>
        </p:nvSpPr>
        <p:spPr>
          <a:xfrm>
            <a:off x="3845138" y="1570505"/>
            <a:ext cx="7858932" cy="646331"/>
          </a:xfrm>
          <a:prstGeom prst="rect">
            <a:avLst/>
          </a:prstGeom>
        </p:spPr>
        <p:txBody>
          <a:bodyPr wrap="square">
            <a:spAutoFit/>
          </a:bodyPr>
          <a:lstStyle/>
          <a:p>
            <a:pPr algn="r" rtl="1"/>
            <a:r>
              <a:rPr lang="ar-IQ" dirty="0"/>
              <a:t>القيد الفردي مُعطى بواسطة </a:t>
            </a:r>
            <a:r>
              <a:rPr lang="ar-IQ" dirty="0" smtClean="0"/>
              <a:t>(</a:t>
            </a:r>
            <a:r>
              <a:rPr lang="en-US" dirty="0" smtClean="0"/>
              <a:t>z=0</a:t>
            </a:r>
            <a:r>
              <a:rPr lang="ar-IQ" dirty="0" smtClean="0"/>
              <a:t>) </a:t>
            </a:r>
            <a:r>
              <a:rPr lang="ar-IQ" dirty="0"/>
              <a:t>، لذلك نحتاج إلى إحداثيين معممين. </a:t>
            </a:r>
            <a:r>
              <a:rPr lang="ar-IQ" dirty="0" smtClean="0"/>
              <a:t>نختار</a:t>
            </a:r>
            <a:r>
              <a:rPr lang="en-US" dirty="0" smtClean="0"/>
              <a:t> </a:t>
            </a:r>
            <a:r>
              <a:rPr lang="ar-IQ" dirty="0" smtClean="0"/>
              <a:t>الإحداثيات </a:t>
            </a:r>
            <a:r>
              <a:rPr lang="ar-IQ" dirty="0"/>
              <a:t>القطبية المستوية:</a:t>
            </a:r>
          </a:p>
          <a:p>
            <a:pPr algn="r" rtl="1"/>
            <a:r>
              <a:rPr lang="ar-IQ" dirty="0" smtClean="0"/>
              <a:t>معادلات </a:t>
            </a:r>
            <a:r>
              <a:rPr lang="ar-IQ" dirty="0"/>
              <a:t>التحويل والسرعات الناتجة هي</a:t>
            </a:r>
          </a:p>
        </p:txBody>
      </p:sp>
      <p:pic>
        <p:nvPicPr>
          <p:cNvPr id="13" name="Picture 12"/>
          <p:cNvPicPr>
            <a:picLocks noChangeAspect="1"/>
          </p:cNvPicPr>
          <p:nvPr/>
        </p:nvPicPr>
        <p:blipFill>
          <a:blip r:embed="rId3"/>
          <a:stretch>
            <a:fillRect/>
          </a:stretch>
        </p:blipFill>
        <p:spPr>
          <a:xfrm>
            <a:off x="5471304" y="2882748"/>
            <a:ext cx="4484161" cy="680260"/>
          </a:xfrm>
          <a:prstGeom prst="rect">
            <a:avLst/>
          </a:prstGeom>
        </p:spPr>
      </p:pic>
      <p:sp>
        <p:nvSpPr>
          <p:cNvPr id="14" name="Rectangle 13"/>
          <p:cNvSpPr/>
          <p:nvPr/>
        </p:nvSpPr>
        <p:spPr>
          <a:xfrm>
            <a:off x="9891345" y="2747843"/>
            <a:ext cx="1758815" cy="369332"/>
          </a:xfrm>
          <a:prstGeom prst="rect">
            <a:avLst/>
          </a:prstGeom>
        </p:spPr>
        <p:txBody>
          <a:bodyPr wrap="none">
            <a:spAutoFit/>
          </a:bodyPr>
          <a:lstStyle/>
          <a:p>
            <a:pPr algn="r" rtl="1"/>
            <a:r>
              <a:rPr lang="ar-IQ" dirty="0"/>
              <a:t>وهكذا ، فإن </a:t>
            </a:r>
            <a:r>
              <a:rPr lang="ar-IQ" dirty="0" smtClean="0"/>
              <a:t>لاغرانج:</a:t>
            </a:r>
            <a:endParaRPr lang="ar-IQ" dirty="0"/>
          </a:p>
        </p:txBody>
      </p:sp>
      <p:pic>
        <p:nvPicPr>
          <p:cNvPr id="22" name="Picture 21"/>
          <p:cNvPicPr>
            <a:picLocks noChangeAspect="1"/>
          </p:cNvPicPr>
          <p:nvPr/>
        </p:nvPicPr>
        <p:blipFill>
          <a:blip r:embed="rId4"/>
          <a:stretch>
            <a:fillRect/>
          </a:stretch>
        </p:blipFill>
        <p:spPr>
          <a:xfrm>
            <a:off x="513013" y="2029533"/>
            <a:ext cx="4438650" cy="3505200"/>
          </a:xfrm>
          <a:prstGeom prst="rect">
            <a:avLst/>
          </a:prstGeom>
        </p:spPr>
      </p:pic>
      <p:sp>
        <p:nvSpPr>
          <p:cNvPr id="23" name="Rectangle 22"/>
          <p:cNvSpPr/>
          <p:nvPr/>
        </p:nvSpPr>
        <p:spPr>
          <a:xfrm>
            <a:off x="4628434" y="3579248"/>
            <a:ext cx="7075636" cy="646331"/>
          </a:xfrm>
          <a:prstGeom prst="rect">
            <a:avLst/>
          </a:prstGeom>
        </p:spPr>
        <p:txBody>
          <a:bodyPr wrap="square">
            <a:spAutoFit/>
          </a:bodyPr>
          <a:lstStyle/>
          <a:p>
            <a:pPr algn="r" rtl="1"/>
            <a:r>
              <a:rPr lang="ar-IQ" dirty="0" smtClean="0"/>
              <a:t>بإمكاننا </a:t>
            </a:r>
            <a:r>
              <a:rPr lang="ar-IQ" dirty="0"/>
              <a:t>الحصول على </a:t>
            </a:r>
            <a:r>
              <a:rPr lang="ar-IQ" dirty="0" smtClean="0"/>
              <a:t>معادلة الطاقة </a:t>
            </a:r>
            <a:r>
              <a:rPr lang="ar-IQ" dirty="0"/>
              <a:t>الحركية بشكل مباشر أكثر من خلال التعبير عن متجه السرعة بدلالة متجهات الوحدة </a:t>
            </a:r>
            <a:r>
              <a:rPr lang="ar-IQ" dirty="0" smtClean="0"/>
              <a:t>المتجة الاشعاعية والمماسية</a:t>
            </a:r>
            <a:endParaRPr lang="ar-IQ" dirty="0"/>
          </a:p>
        </p:txBody>
      </p:sp>
      <p:pic>
        <p:nvPicPr>
          <p:cNvPr id="24" name="Picture 23"/>
          <p:cNvPicPr>
            <a:picLocks noChangeAspect="1"/>
          </p:cNvPicPr>
          <p:nvPr/>
        </p:nvPicPr>
        <p:blipFill>
          <a:blip r:embed="rId5"/>
          <a:stretch>
            <a:fillRect/>
          </a:stretch>
        </p:blipFill>
        <p:spPr>
          <a:xfrm>
            <a:off x="5471304" y="4293937"/>
            <a:ext cx="1571625" cy="371475"/>
          </a:xfrm>
          <a:prstGeom prst="rect">
            <a:avLst/>
          </a:prstGeom>
        </p:spPr>
      </p:pic>
      <p:pic>
        <p:nvPicPr>
          <p:cNvPr id="25" name="Picture 24"/>
          <p:cNvPicPr>
            <a:picLocks noChangeAspect="1"/>
          </p:cNvPicPr>
          <p:nvPr/>
        </p:nvPicPr>
        <p:blipFill>
          <a:blip r:embed="rId6"/>
          <a:stretch>
            <a:fillRect/>
          </a:stretch>
        </p:blipFill>
        <p:spPr>
          <a:xfrm>
            <a:off x="7712904" y="4270455"/>
            <a:ext cx="1743075" cy="304800"/>
          </a:xfrm>
          <a:prstGeom prst="rect">
            <a:avLst/>
          </a:prstGeom>
        </p:spPr>
      </p:pic>
      <p:sp>
        <p:nvSpPr>
          <p:cNvPr id="26" name="Right Arrow 25"/>
          <p:cNvSpPr/>
          <p:nvPr/>
        </p:nvSpPr>
        <p:spPr>
          <a:xfrm>
            <a:off x="7210491" y="4353870"/>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
        <p:nvSpPr>
          <p:cNvPr id="27" name="Rectangle 26"/>
          <p:cNvSpPr/>
          <p:nvPr/>
        </p:nvSpPr>
        <p:spPr>
          <a:xfrm>
            <a:off x="7864272" y="4616118"/>
            <a:ext cx="3869970" cy="369332"/>
          </a:xfrm>
          <a:prstGeom prst="rect">
            <a:avLst/>
          </a:prstGeom>
        </p:spPr>
        <p:txBody>
          <a:bodyPr wrap="none">
            <a:spAutoFit/>
          </a:bodyPr>
          <a:lstStyle/>
          <a:p>
            <a:pPr algn="r" rtl="1"/>
            <a:r>
              <a:rPr lang="ar-IQ" dirty="0"/>
              <a:t>وهو ما حصلنا عليه باستخدام تحويلات الإحداثيات.</a:t>
            </a:r>
          </a:p>
        </p:txBody>
      </p:sp>
      <p:sp>
        <p:nvSpPr>
          <p:cNvPr id="28" name="Rectangle 27"/>
          <p:cNvSpPr/>
          <p:nvPr/>
        </p:nvSpPr>
        <p:spPr>
          <a:xfrm>
            <a:off x="8131506" y="5264825"/>
            <a:ext cx="3602736" cy="646331"/>
          </a:xfrm>
          <a:prstGeom prst="rect">
            <a:avLst/>
          </a:prstGeom>
        </p:spPr>
        <p:txBody>
          <a:bodyPr wrap="square">
            <a:spAutoFit/>
          </a:bodyPr>
          <a:lstStyle/>
          <a:p>
            <a:pPr algn="r" rtl="1"/>
            <a:r>
              <a:rPr lang="ar-IQ" dirty="0"/>
              <a:t>المشتقات الجزئية </a:t>
            </a:r>
            <a:r>
              <a:rPr lang="ar-IQ" dirty="0" smtClean="0"/>
              <a:t>اللازمة </a:t>
            </a:r>
            <a:r>
              <a:rPr lang="ar-IQ" dirty="0"/>
              <a:t>لتنفيذ معادلات لاغرانج </a:t>
            </a:r>
            <a:r>
              <a:rPr lang="ar-IQ" dirty="0" smtClean="0"/>
              <a:t>هي:</a:t>
            </a:r>
            <a:endParaRPr lang="ar-IQ" dirty="0"/>
          </a:p>
        </p:txBody>
      </p:sp>
      <p:pic>
        <p:nvPicPr>
          <p:cNvPr id="30" name="Picture 29"/>
          <p:cNvPicPr>
            <a:picLocks noChangeAspect="1"/>
          </p:cNvPicPr>
          <p:nvPr/>
        </p:nvPicPr>
        <p:blipFill>
          <a:blip r:embed="rId7"/>
          <a:stretch>
            <a:fillRect/>
          </a:stretch>
        </p:blipFill>
        <p:spPr>
          <a:xfrm>
            <a:off x="3425622" y="4927514"/>
            <a:ext cx="4819650" cy="1466850"/>
          </a:xfrm>
          <a:prstGeom prst="rect">
            <a:avLst/>
          </a:prstGeom>
          <a:ln>
            <a:solidFill>
              <a:srgbClr val="FF0000"/>
            </a:solidFill>
          </a:ln>
        </p:spPr>
      </p:pic>
      <p:pic>
        <p:nvPicPr>
          <p:cNvPr id="31" name="Picture 30"/>
          <p:cNvPicPr>
            <a:picLocks noChangeAspect="1"/>
          </p:cNvPicPr>
          <p:nvPr/>
        </p:nvPicPr>
        <p:blipFill>
          <a:blip r:embed="rId8"/>
          <a:stretch>
            <a:fillRect/>
          </a:stretch>
        </p:blipFill>
        <p:spPr>
          <a:xfrm>
            <a:off x="4513162" y="2032820"/>
            <a:ext cx="4451942" cy="719775"/>
          </a:xfrm>
          <a:prstGeom prst="rect">
            <a:avLst/>
          </a:prstGeom>
        </p:spPr>
      </p:pic>
      <p:pic>
        <p:nvPicPr>
          <p:cNvPr id="32" name="Picture 31"/>
          <p:cNvPicPr>
            <a:picLocks noChangeAspect="1"/>
          </p:cNvPicPr>
          <p:nvPr/>
        </p:nvPicPr>
        <p:blipFill>
          <a:blip r:embed="rId9"/>
          <a:stretch>
            <a:fillRect/>
          </a:stretch>
        </p:blipFill>
        <p:spPr>
          <a:xfrm>
            <a:off x="3123921" y="1552366"/>
            <a:ext cx="721217" cy="588993"/>
          </a:xfrm>
          <a:prstGeom prst="rect">
            <a:avLst/>
          </a:prstGeom>
        </p:spPr>
      </p:pic>
      <p:pic>
        <p:nvPicPr>
          <p:cNvPr id="34" name="Picture 33"/>
          <p:cNvPicPr>
            <a:picLocks noChangeAspect="1"/>
          </p:cNvPicPr>
          <p:nvPr/>
        </p:nvPicPr>
        <p:blipFill>
          <a:blip r:embed="rId10"/>
          <a:stretch>
            <a:fillRect/>
          </a:stretch>
        </p:blipFill>
        <p:spPr>
          <a:xfrm>
            <a:off x="545306" y="5502443"/>
            <a:ext cx="1371600" cy="876300"/>
          </a:xfrm>
          <a:prstGeom prst="rect">
            <a:avLst/>
          </a:prstGeom>
        </p:spPr>
      </p:pic>
      <p:pic>
        <p:nvPicPr>
          <p:cNvPr id="29" name="Picture 28"/>
          <p:cNvPicPr>
            <a:picLocks noChangeAspect="1"/>
          </p:cNvPicPr>
          <p:nvPr/>
        </p:nvPicPr>
        <p:blipFill>
          <a:blip r:embed="rId11"/>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337964139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281116" y="6465534"/>
            <a:ext cx="2923698"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9262629" y="713727"/>
            <a:ext cx="2542684" cy="369332"/>
          </a:xfrm>
          <a:prstGeom prst="rect">
            <a:avLst/>
          </a:prstGeom>
        </p:spPr>
        <p:txBody>
          <a:bodyPr wrap="none">
            <a:spAutoFit/>
          </a:bodyPr>
          <a:lstStyle/>
          <a:p>
            <a:pPr algn="r" rtl="1"/>
            <a:r>
              <a:rPr lang="ar-IQ" dirty="0"/>
              <a:t>وبالتالي ، فإن معادلات </a:t>
            </a:r>
            <a:r>
              <a:rPr lang="ar-IQ" dirty="0" smtClean="0"/>
              <a:t>الحركة: </a:t>
            </a:r>
            <a:endParaRPr lang="ar-IQ" dirty="0"/>
          </a:p>
        </p:txBody>
      </p:sp>
      <p:pic>
        <p:nvPicPr>
          <p:cNvPr id="9" name="Picture 8"/>
          <p:cNvPicPr>
            <a:picLocks noChangeAspect="1"/>
          </p:cNvPicPr>
          <p:nvPr/>
        </p:nvPicPr>
        <p:blipFill>
          <a:blip r:embed="rId3"/>
          <a:stretch>
            <a:fillRect/>
          </a:stretch>
        </p:blipFill>
        <p:spPr>
          <a:xfrm>
            <a:off x="677179" y="1796528"/>
            <a:ext cx="3276600" cy="809625"/>
          </a:xfrm>
          <a:prstGeom prst="rect">
            <a:avLst/>
          </a:prstGeom>
          <a:ln>
            <a:solidFill>
              <a:srgbClr val="FF0000"/>
            </a:solidFill>
          </a:ln>
        </p:spPr>
      </p:pic>
      <p:pic>
        <p:nvPicPr>
          <p:cNvPr id="14" name="Picture 13"/>
          <p:cNvPicPr>
            <a:picLocks noChangeAspect="1"/>
          </p:cNvPicPr>
          <p:nvPr/>
        </p:nvPicPr>
        <p:blipFill>
          <a:blip r:embed="rId4"/>
          <a:stretch>
            <a:fillRect/>
          </a:stretch>
        </p:blipFill>
        <p:spPr>
          <a:xfrm>
            <a:off x="643104" y="684339"/>
            <a:ext cx="3390900" cy="676275"/>
          </a:xfrm>
          <a:prstGeom prst="rect">
            <a:avLst/>
          </a:prstGeom>
          <a:ln>
            <a:solidFill>
              <a:srgbClr val="FF0000"/>
            </a:solidFill>
          </a:ln>
        </p:spPr>
      </p:pic>
      <p:sp>
        <p:nvSpPr>
          <p:cNvPr id="15" name="Right Arrow 14"/>
          <p:cNvSpPr/>
          <p:nvPr/>
        </p:nvSpPr>
        <p:spPr>
          <a:xfrm rot="5400000">
            <a:off x="1762727" y="1445983"/>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10" name="Picture 9"/>
          <p:cNvPicPr>
            <a:picLocks noChangeAspect="1"/>
          </p:cNvPicPr>
          <p:nvPr/>
        </p:nvPicPr>
        <p:blipFill>
          <a:blip r:embed="rId5"/>
          <a:stretch>
            <a:fillRect/>
          </a:stretch>
        </p:blipFill>
        <p:spPr>
          <a:xfrm>
            <a:off x="4734229" y="580711"/>
            <a:ext cx="4448175" cy="1657350"/>
          </a:xfrm>
          <a:prstGeom prst="rect">
            <a:avLst/>
          </a:prstGeom>
        </p:spPr>
      </p:pic>
      <p:grpSp>
        <p:nvGrpSpPr>
          <p:cNvPr id="13" name="Group 12"/>
          <p:cNvGrpSpPr/>
          <p:nvPr/>
        </p:nvGrpSpPr>
        <p:grpSpPr>
          <a:xfrm>
            <a:off x="5248718" y="2392446"/>
            <a:ext cx="6516263" cy="369590"/>
            <a:chOff x="5486400" y="2290093"/>
            <a:chExt cx="6516263" cy="369590"/>
          </a:xfrm>
        </p:grpSpPr>
        <p:sp>
          <p:nvSpPr>
            <p:cNvPr id="11" name="Rectangle 10"/>
            <p:cNvSpPr/>
            <p:nvPr/>
          </p:nvSpPr>
          <p:spPr>
            <a:xfrm>
              <a:off x="5486400" y="2290351"/>
              <a:ext cx="6516263" cy="369332"/>
            </a:xfrm>
            <a:prstGeom prst="rect">
              <a:avLst/>
            </a:prstGeom>
          </p:spPr>
          <p:txBody>
            <a:bodyPr wrap="square">
              <a:spAutoFit/>
            </a:bodyPr>
            <a:lstStyle/>
            <a:p>
              <a:pPr algn="r" rtl="1"/>
              <a:r>
                <a:rPr lang="ar-IQ" dirty="0" smtClean="0"/>
                <a:t>نلاحظ </a:t>
              </a:r>
              <a:r>
                <a:rPr lang="ar-IQ" dirty="0"/>
                <a:t>أنه نظرًا لأن المشتق </a:t>
              </a:r>
              <a:r>
                <a:rPr lang="ar-IQ" dirty="0" smtClean="0"/>
                <a:t>الزمنية </a:t>
              </a:r>
              <a:r>
                <a:rPr lang="ar-IQ" dirty="0"/>
                <a:t>للكمية </a:t>
              </a:r>
              <a:r>
                <a:rPr lang="ar-IQ" dirty="0" smtClean="0"/>
                <a:t>           </a:t>
              </a:r>
              <a:r>
                <a:rPr lang="ar-IQ" dirty="0"/>
                <a:t>يساوي صفرًا ، فهو ثابت للحركة.</a:t>
              </a:r>
            </a:p>
          </p:txBody>
        </p:sp>
        <p:pic>
          <p:nvPicPr>
            <p:cNvPr id="12" name="Picture 11"/>
            <p:cNvPicPr>
              <a:picLocks noChangeAspect="1"/>
            </p:cNvPicPr>
            <p:nvPr/>
          </p:nvPicPr>
          <p:blipFill>
            <a:blip r:embed="rId6"/>
            <a:stretch>
              <a:fillRect/>
            </a:stretch>
          </p:blipFill>
          <p:spPr>
            <a:xfrm>
              <a:off x="8217192" y="2290093"/>
              <a:ext cx="657225" cy="342900"/>
            </a:xfrm>
            <a:prstGeom prst="rect">
              <a:avLst/>
            </a:prstGeom>
          </p:spPr>
        </p:pic>
      </p:grpSp>
      <p:sp>
        <p:nvSpPr>
          <p:cNvPr id="19" name="Rectangle 18"/>
          <p:cNvSpPr/>
          <p:nvPr/>
        </p:nvSpPr>
        <p:spPr>
          <a:xfrm>
            <a:off x="1107583" y="2837180"/>
            <a:ext cx="10697730" cy="369332"/>
          </a:xfrm>
          <a:prstGeom prst="rect">
            <a:avLst/>
          </a:prstGeom>
        </p:spPr>
        <p:txBody>
          <a:bodyPr wrap="square">
            <a:spAutoFit/>
          </a:bodyPr>
          <a:lstStyle/>
          <a:p>
            <a:pPr algn="r" rtl="1"/>
            <a:r>
              <a:rPr lang="ar-IQ" dirty="0"/>
              <a:t>هذه الكمية هي الزخم الزاوي للجسيم. يمكننا أن نرى بسهولة أن ثباتها ينشأ بشكل طبيعي في شكلية لاغرانج لأن إحداثي </a:t>
            </a:r>
            <a:r>
              <a:rPr lang="ar-IQ" dirty="0" smtClean="0"/>
              <a:t> </a:t>
            </a:r>
            <a:r>
              <a:rPr lang="el-GR" dirty="0" smtClean="0"/>
              <a:t>θ</a:t>
            </a:r>
            <a:r>
              <a:rPr lang="ar-IQ" dirty="0" smtClean="0"/>
              <a:t> </a:t>
            </a:r>
            <a:r>
              <a:rPr lang="ar-IQ" dirty="0"/>
              <a:t>مفقود من </a:t>
            </a:r>
            <a:r>
              <a:rPr lang="ar-IQ" dirty="0" smtClean="0"/>
              <a:t>دالة لاغرانج.</a:t>
            </a:r>
            <a:endParaRPr lang="ar-IQ" dirty="0"/>
          </a:p>
        </p:txBody>
      </p:sp>
      <p:pic>
        <p:nvPicPr>
          <p:cNvPr id="21" name="Picture 20"/>
          <p:cNvPicPr>
            <a:picLocks noChangeAspect="1"/>
          </p:cNvPicPr>
          <p:nvPr/>
        </p:nvPicPr>
        <p:blipFill>
          <a:blip r:embed="rId7"/>
          <a:stretch>
            <a:fillRect/>
          </a:stretch>
        </p:blipFill>
        <p:spPr>
          <a:xfrm>
            <a:off x="4034004" y="3422738"/>
            <a:ext cx="1304925" cy="666750"/>
          </a:xfrm>
          <a:prstGeom prst="rect">
            <a:avLst/>
          </a:prstGeom>
        </p:spPr>
      </p:pic>
      <p:pic>
        <p:nvPicPr>
          <p:cNvPr id="23" name="Picture 22"/>
          <p:cNvPicPr>
            <a:picLocks noChangeAspect="1"/>
          </p:cNvPicPr>
          <p:nvPr/>
        </p:nvPicPr>
        <p:blipFill>
          <a:blip r:embed="rId8"/>
          <a:stretch>
            <a:fillRect/>
          </a:stretch>
        </p:blipFill>
        <p:spPr>
          <a:xfrm>
            <a:off x="1492231" y="3422738"/>
            <a:ext cx="1819275" cy="447675"/>
          </a:xfrm>
          <a:prstGeom prst="rect">
            <a:avLst/>
          </a:prstGeom>
        </p:spPr>
      </p:pic>
      <p:pic>
        <p:nvPicPr>
          <p:cNvPr id="24" name="Picture 23"/>
          <p:cNvPicPr>
            <a:picLocks noChangeAspect="1"/>
          </p:cNvPicPr>
          <p:nvPr/>
        </p:nvPicPr>
        <p:blipFill>
          <a:blip r:embed="rId9"/>
          <a:stretch>
            <a:fillRect/>
          </a:stretch>
        </p:blipFill>
        <p:spPr>
          <a:xfrm>
            <a:off x="3014829" y="4276060"/>
            <a:ext cx="2038350" cy="590550"/>
          </a:xfrm>
          <a:prstGeom prst="rect">
            <a:avLst/>
          </a:prstGeom>
        </p:spPr>
      </p:pic>
      <p:pic>
        <p:nvPicPr>
          <p:cNvPr id="25" name="Picture 24"/>
          <p:cNvPicPr>
            <a:picLocks noChangeAspect="1"/>
          </p:cNvPicPr>
          <p:nvPr/>
        </p:nvPicPr>
        <p:blipFill>
          <a:blip r:embed="rId10"/>
          <a:stretch>
            <a:fillRect/>
          </a:stretch>
        </p:blipFill>
        <p:spPr>
          <a:xfrm>
            <a:off x="2524291" y="5146569"/>
            <a:ext cx="2905125" cy="723900"/>
          </a:xfrm>
          <a:prstGeom prst="rect">
            <a:avLst/>
          </a:prstGeom>
          <a:ln>
            <a:solidFill>
              <a:srgbClr val="FF0000"/>
            </a:solidFill>
          </a:ln>
        </p:spPr>
      </p:pic>
      <p:sp>
        <p:nvSpPr>
          <p:cNvPr id="26" name="Right Arrow 25"/>
          <p:cNvSpPr/>
          <p:nvPr/>
        </p:nvSpPr>
        <p:spPr>
          <a:xfrm>
            <a:off x="3505329" y="3557071"/>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
        <p:nvSpPr>
          <p:cNvPr id="27" name="Right Arrow 26"/>
          <p:cNvSpPr/>
          <p:nvPr/>
        </p:nvSpPr>
        <p:spPr>
          <a:xfrm rot="5400000">
            <a:off x="3940257" y="3940177"/>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
        <p:nvSpPr>
          <p:cNvPr id="28" name="Right Arrow 27"/>
          <p:cNvSpPr/>
          <p:nvPr/>
        </p:nvSpPr>
        <p:spPr>
          <a:xfrm rot="5400000">
            <a:off x="3917182" y="4820623"/>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spTree>
    <p:extLst>
      <p:ext uri="{BB962C8B-B14F-4D97-AF65-F5344CB8AC3E}">
        <p14:creationId xmlns:p14="http://schemas.microsoft.com/office/powerpoint/2010/main" val="11179751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32941" y="471874"/>
            <a:ext cx="11148490" cy="3785652"/>
          </a:xfrm>
          <a:prstGeom prst="rect">
            <a:avLst/>
          </a:prstGeom>
          <a:solidFill>
            <a:schemeClr val="accent1">
              <a:lumMod val="60000"/>
              <a:lumOff val="40000"/>
            </a:schemeClr>
          </a:solidFill>
        </p:spPr>
        <p:txBody>
          <a:bodyPr wrap="square">
            <a:spAutoFit/>
          </a:bodyPr>
          <a:lstStyle/>
          <a:p>
            <a:pPr algn="just" rtl="1"/>
            <a:r>
              <a:rPr lang="ar-IQ" sz="2400" dirty="0"/>
              <a:t>في </a:t>
            </a:r>
            <a:r>
              <a:rPr lang="ar-IQ" sz="2400" dirty="0" smtClean="0"/>
              <a:t> هذا الفصل نعتزم</a:t>
            </a:r>
            <a:r>
              <a:rPr lang="ar-IQ" sz="2400" dirty="0"/>
              <a:t>:</a:t>
            </a:r>
          </a:p>
          <a:p>
            <a:pPr algn="just" rtl="1"/>
            <a:r>
              <a:rPr lang="ar-IQ" sz="2400" dirty="0" smtClean="0"/>
              <a:t>• </a:t>
            </a:r>
            <a:r>
              <a:rPr lang="ar-IQ" sz="2400" dirty="0"/>
              <a:t>استخدم </a:t>
            </a:r>
            <a:r>
              <a:rPr lang="ar-IQ" sz="2400" dirty="0" smtClean="0"/>
              <a:t>الفرضية المعروفة </a:t>
            </a:r>
            <a:r>
              <a:rPr lang="ar-IQ" sz="2400" dirty="0"/>
              <a:t>باسم مبدأ تغاير </a:t>
            </a:r>
            <a:r>
              <a:rPr lang="ar-IQ" sz="2400" dirty="0" smtClean="0"/>
              <a:t>هاملتون (</a:t>
            </a:r>
            <a:r>
              <a:rPr lang="en-GB" sz="2400" dirty="0"/>
              <a:t>Hamilton's variational principle </a:t>
            </a:r>
            <a:r>
              <a:rPr lang="ar-IQ" sz="2400" dirty="0" smtClean="0"/>
              <a:t>)، </a:t>
            </a:r>
            <a:r>
              <a:rPr lang="ar-IQ" sz="2400" dirty="0"/>
              <a:t>لتوضيح أنه في </a:t>
            </a:r>
            <a:r>
              <a:rPr lang="ar-IQ" sz="2400" dirty="0" smtClean="0"/>
              <a:t>حالات محددة </a:t>
            </a:r>
            <a:r>
              <a:rPr lang="ar-IQ" sz="2400" dirty="0"/>
              <a:t>لسقوط الجسم في مجال جاذبية </a:t>
            </a:r>
            <a:r>
              <a:rPr lang="ar-IQ" sz="2400" dirty="0" smtClean="0"/>
              <a:t>متجانس </a:t>
            </a:r>
            <a:r>
              <a:rPr lang="ar-IQ" sz="2400" dirty="0"/>
              <a:t>، فإن ذلك </a:t>
            </a:r>
            <a:r>
              <a:rPr lang="ar-IQ" sz="2400" dirty="0" smtClean="0"/>
              <a:t>يكافئ قانون </a:t>
            </a:r>
            <a:r>
              <a:rPr lang="ar-IQ" sz="2400" dirty="0"/>
              <a:t>نيوتن الثاني للحركة</a:t>
            </a:r>
            <a:r>
              <a:rPr lang="ar-IQ" sz="2400" dirty="0" smtClean="0"/>
              <a:t>.</a:t>
            </a:r>
          </a:p>
          <a:p>
            <a:pPr algn="just" rtl="1"/>
            <a:endParaRPr lang="ar-IQ" sz="2400" dirty="0"/>
          </a:p>
          <a:p>
            <a:pPr algn="just" rtl="1"/>
            <a:r>
              <a:rPr lang="ar-IQ" sz="2400" dirty="0" smtClean="0"/>
              <a:t>• </a:t>
            </a:r>
            <a:r>
              <a:rPr lang="ar-IQ" sz="2400" dirty="0"/>
              <a:t>استخدم مبدأ تغاير </a:t>
            </a:r>
            <a:r>
              <a:rPr lang="ar-IQ" sz="2400" dirty="0" smtClean="0"/>
              <a:t>هاملتون لاشتقاق </a:t>
            </a:r>
            <a:r>
              <a:rPr lang="ar-IQ" sz="2400" dirty="0"/>
              <a:t>معادلات </a:t>
            </a:r>
            <a:r>
              <a:rPr lang="ar-IQ" sz="2400" dirty="0" smtClean="0"/>
              <a:t>لاغرانج </a:t>
            </a:r>
            <a:r>
              <a:rPr lang="ar-IQ" sz="2400" dirty="0"/>
              <a:t>للحركة لنظام محافظ وإثبات استخدامها في عدة أمثلة.</a:t>
            </a:r>
          </a:p>
          <a:p>
            <a:pPr algn="just" rtl="1"/>
            <a:endParaRPr lang="ar-IQ" sz="2400" dirty="0" smtClean="0"/>
          </a:p>
          <a:p>
            <a:pPr algn="just" rtl="1"/>
            <a:r>
              <a:rPr lang="ar-IQ" sz="2400" dirty="0" smtClean="0"/>
              <a:t>• </a:t>
            </a:r>
            <a:r>
              <a:rPr lang="ar-IQ" sz="2400" dirty="0"/>
              <a:t>اعرض مبدأ </a:t>
            </a:r>
            <a:r>
              <a:rPr lang="ar-IQ" sz="2400" dirty="0" smtClean="0"/>
              <a:t>دالمبرت (</a:t>
            </a:r>
            <a:r>
              <a:rPr lang="en-GB" sz="2400" dirty="0"/>
              <a:t>D'Alembert's </a:t>
            </a:r>
            <a:r>
              <a:rPr lang="ar-IQ" sz="2400" dirty="0" smtClean="0"/>
              <a:t>) </a:t>
            </a:r>
            <a:r>
              <a:rPr lang="ar-IQ" sz="2400" dirty="0"/>
              <a:t>واستخدمه لاشتقاق معادلات </a:t>
            </a:r>
            <a:r>
              <a:rPr lang="ar-IQ" sz="2400" dirty="0" smtClean="0"/>
              <a:t>لاغرانج </a:t>
            </a:r>
          </a:p>
          <a:p>
            <a:pPr algn="just" rtl="1"/>
            <a:r>
              <a:rPr lang="ar-IQ" sz="2400" dirty="0" smtClean="0"/>
              <a:t>لأي </a:t>
            </a:r>
            <a:r>
              <a:rPr lang="ar-IQ" sz="2400" dirty="0"/>
              <a:t>نظام فيزيائي يتضمن أي قوة معممة ، بما في ذلك تلك غير المحافظة ، وبذلك </a:t>
            </a:r>
            <a:endParaRPr lang="ar-IQ" sz="2400" dirty="0" smtClean="0"/>
          </a:p>
          <a:p>
            <a:pPr algn="just" rtl="1"/>
            <a:r>
              <a:rPr lang="ar-IQ" sz="2400" dirty="0" smtClean="0"/>
              <a:t>يكمل </a:t>
            </a:r>
            <a:r>
              <a:rPr lang="ar-IQ" sz="2400" dirty="0"/>
              <a:t>إثبات التكافؤ بين </a:t>
            </a:r>
            <a:r>
              <a:rPr lang="ar-IQ" sz="2400" dirty="0" smtClean="0"/>
              <a:t>الصيغتين </a:t>
            </a:r>
            <a:r>
              <a:rPr lang="ar-IQ" sz="2400" dirty="0"/>
              <a:t>النيوتونية </a:t>
            </a:r>
            <a:r>
              <a:rPr lang="ar-IQ" sz="2400" dirty="0" smtClean="0"/>
              <a:t>واللاغرانجية </a:t>
            </a:r>
            <a:r>
              <a:rPr lang="ar-IQ" sz="2400" dirty="0"/>
              <a:t>للميكانيكا.</a:t>
            </a:r>
          </a:p>
          <a:p>
            <a:pPr algn="just" rtl="1"/>
            <a:r>
              <a:rPr lang="ar-IQ" sz="2400" dirty="0" smtClean="0"/>
              <a:t>• </a:t>
            </a:r>
            <a:r>
              <a:rPr lang="ar-IQ" sz="2400" dirty="0"/>
              <a:t>تقديم صياغة هاميلتونية للميكانيكا وشرح استخدامها في عدة أمثلة.</a:t>
            </a:r>
          </a:p>
        </p:txBody>
      </p:sp>
      <p:pic>
        <p:nvPicPr>
          <p:cNvPr id="13" name="Picture 2" descr="Joseph Lagrange (1763-1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65" y="2395470"/>
            <a:ext cx="3032533" cy="4051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53099" y="5107015"/>
            <a:ext cx="7203073" cy="923330"/>
          </a:xfrm>
          <a:prstGeom prst="rect">
            <a:avLst/>
          </a:prstGeom>
          <a:solidFill>
            <a:schemeClr val="accent4">
              <a:lumMod val="40000"/>
              <a:lumOff val="60000"/>
            </a:schemeClr>
          </a:solidFill>
        </p:spPr>
        <p:txBody>
          <a:bodyPr wrap="square">
            <a:spAutoFit/>
          </a:bodyPr>
          <a:lstStyle/>
          <a:p>
            <a:pPr algn="just"/>
            <a:r>
              <a:rPr lang="en-GB" dirty="0">
                <a:latin typeface="Arial" panose="020B0604020202020204" pitchFamily="34" charset="0"/>
              </a:rPr>
              <a:t>Joseph Lagrange (10 January 1763 – 16 January 1836) was a French soldier who rose through the ranks and gained promotion to the rank of </a:t>
            </a:r>
            <a:r>
              <a:rPr lang="en-GB" dirty="0">
                <a:latin typeface="Arial" panose="020B0604020202020204" pitchFamily="34" charset="0"/>
                <a:hlinkClick r:id="rId4" tooltip="General officer"/>
              </a:rPr>
              <a:t>general officer</a:t>
            </a:r>
            <a:r>
              <a:rPr lang="en-GB" dirty="0">
                <a:latin typeface="Arial" panose="020B0604020202020204" pitchFamily="34" charset="0"/>
              </a:rPr>
              <a:t> during the </a:t>
            </a:r>
            <a:r>
              <a:rPr lang="en-GB" dirty="0">
                <a:latin typeface="Arial" panose="020B0604020202020204" pitchFamily="34" charset="0"/>
                <a:hlinkClick r:id="rId5" tooltip="France"/>
              </a:rPr>
              <a:t>French Revolutionary Wars</a:t>
            </a:r>
            <a:r>
              <a:rPr lang="en-GB" dirty="0">
                <a:latin typeface="Arial" panose="020B0604020202020204" pitchFamily="34" charset="0"/>
              </a:rPr>
              <a:t>, </a:t>
            </a:r>
            <a:endParaRPr lang="ar-IQ" dirty="0"/>
          </a:p>
        </p:txBody>
      </p:sp>
    </p:spTree>
    <p:extLst>
      <p:ext uri="{BB962C8B-B14F-4D97-AF65-F5344CB8AC3E}">
        <p14:creationId xmlns:p14="http://schemas.microsoft.com/office/powerpoint/2010/main" val="259052550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32632" y="6465534"/>
            <a:ext cx="2872182"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20</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4456090" y="1148540"/>
            <a:ext cx="7176352" cy="1754326"/>
          </a:xfrm>
          <a:prstGeom prst="rect">
            <a:avLst/>
          </a:prstGeom>
        </p:spPr>
        <p:txBody>
          <a:bodyPr wrap="square">
            <a:spAutoFit/>
          </a:bodyPr>
          <a:lstStyle/>
          <a:p>
            <a:pPr algn="just" rtl="1"/>
            <a:r>
              <a:rPr lang="ar-IQ" dirty="0"/>
              <a:t>تتكون الآلة من وزنين كتلتهما m1 و m2 متصلان بسلسلة مثالية عديمة الكتلة وغير قابلة للامتداد بطول </a:t>
            </a:r>
            <a:r>
              <a:rPr lang="ar-IQ" dirty="0" smtClean="0"/>
              <a:t>(</a:t>
            </a:r>
            <a:r>
              <a:rPr lang="ar-IQ" dirty="0"/>
              <a:t>l</a:t>
            </a:r>
            <a:r>
              <a:rPr lang="ar-IQ" dirty="0" smtClean="0"/>
              <a:t>) </a:t>
            </a:r>
            <a:r>
              <a:rPr lang="ar-IQ" dirty="0"/>
              <a:t>تمر فوق بكرة غير احتكاك نصف قطرها </a:t>
            </a:r>
            <a:r>
              <a:rPr lang="ar-IQ" dirty="0" smtClean="0"/>
              <a:t>(</a:t>
            </a:r>
            <a:r>
              <a:rPr lang="en-US" dirty="0" smtClean="0"/>
              <a:t>a</a:t>
            </a:r>
            <a:r>
              <a:rPr lang="ar-IQ" dirty="0" smtClean="0"/>
              <a:t>) وعزم القصور الذاتي </a:t>
            </a:r>
            <a:r>
              <a:rPr lang="ar-IQ" dirty="0"/>
              <a:t>(الشكل). يتمتع النظام بدرجة واحدة فقط من الحرية - تتحرك كتلة واحدة إما لأعلى أو لأسفل بينما يتم تقييد الأخرى للتحرك في الاتجاه المعاكس ، ويفصلها دائمًا عن الأول بطول الخيط. البكرة تدور بشكل مناسب. توجد خمسة قيود شاملة. أربعة تمنع الحركة إما في الاتجاه y أو z ، بينما يعبر الخامس عن القيد المذكور سابقًا</a:t>
            </a:r>
          </a:p>
        </p:txBody>
      </p:sp>
      <p:sp>
        <p:nvSpPr>
          <p:cNvPr id="12" name="Rectangle 11"/>
          <p:cNvSpPr/>
          <p:nvPr/>
        </p:nvSpPr>
        <p:spPr>
          <a:xfrm>
            <a:off x="11062969" y="729647"/>
            <a:ext cx="502061" cy="369332"/>
          </a:xfrm>
          <a:prstGeom prst="rect">
            <a:avLst/>
          </a:prstGeom>
          <a:solidFill>
            <a:schemeClr val="accent3">
              <a:lumMod val="40000"/>
              <a:lumOff val="60000"/>
            </a:schemeClr>
          </a:solidFill>
        </p:spPr>
        <p:txBody>
          <a:bodyPr wrap="none">
            <a:spAutoFit/>
          </a:bodyPr>
          <a:lstStyle/>
          <a:p>
            <a:r>
              <a:rPr lang="ar-IQ" dirty="0"/>
              <a:t>مثال</a:t>
            </a:r>
          </a:p>
        </p:txBody>
      </p:sp>
      <p:pic>
        <p:nvPicPr>
          <p:cNvPr id="4" name="Picture 3"/>
          <p:cNvPicPr>
            <a:picLocks noChangeAspect="1"/>
          </p:cNvPicPr>
          <p:nvPr/>
        </p:nvPicPr>
        <p:blipFill>
          <a:blip r:embed="rId3"/>
          <a:stretch>
            <a:fillRect/>
          </a:stretch>
        </p:blipFill>
        <p:spPr>
          <a:xfrm>
            <a:off x="636699" y="575111"/>
            <a:ext cx="3915099" cy="3304954"/>
          </a:xfrm>
          <a:prstGeom prst="rect">
            <a:avLst/>
          </a:prstGeom>
        </p:spPr>
      </p:pic>
      <p:pic>
        <p:nvPicPr>
          <p:cNvPr id="10" name="Picture 9"/>
          <p:cNvPicPr>
            <a:picLocks noChangeAspect="1"/>
          </p:cNvPicPr>
          <p:nvPr/>
        </p:nvPicPr>
        <p:blipFill>
          <a:blip r:embed="rId4"/>
          <a:stretch>
            <a:fillRect/>
          </a:stretch>
        </p:blipFill>
        <p:spPr>
          <a:xfrm>
            <a:off x="6882216" y="2879853"/>
            <a:ext cx="2324100" cy="419100"/>
          </a:xfrm>
          <a:prstGeom prst="rect">
            <a:avLst/>
          </a:prstGeom>
        </p:spPr>
      </p:pic>
      <p:pic>
        <p:nvPicPr>
          <p:cNvPr id="11" name="Picture 10"/>
          <p:cNvPicPr>
            <a:picLocks noChangeAspect="1"/>
          </p:cNvPicPr>
          <p:nvPr/>
        </p:nvPicPr>
        <p:blipFill>
          <a:blip r:embed="rId5"/>
          <a:stretch>
            <a:fillRect/>
          </a:stretch>
        </p:blipFill>
        <p:spPr>
          <a:xfrm>
            <a:off x="6280530" y="3696096"/>
            <a:ext cx="5619750" cy="2562225"/>
          </a:xfrm>
          <a:prstGeom prst="rect">
            <a:avLst/>
          </a:prstGeom>
        </p:spPr>
      </p:pic>
      <p:sp>
        <p:nvSpPr>
          <p:cNvPr id="19" name="Rectangle 18"/>
          <p:cNvSpPr/>
          <p:nvPr/>
        </p:nvSpPr>
        <p:spPr>
          <a:xfrm>
            <a:off x="9439463" y="3402716"/>
            <a:ext cx="2207656" cy="369332"/>
          </a:xfrm>
          <a:prstGeom prst="rect">
            <a:avLst/>
          </a:prstGeom>
        </p:spPr>
        <p:txBody>
          <a:bodyPr wrap="none">
            <a:spAutoFit/>
          </a:bodyPr>
          <a:lstStyle/>
          <a:p>
            <a:pPr algn="r" rtl="1"/>
            <a:r>
              <a:rPr lang="ar-IQ" dirty="0" smtClean="0"/>
              <a:t>يكون لاغرانج بالشكا التالي:</a:t>
            </a:r>
            <a:endParaRPr lang="ar-IQ" dirty="0"/>
          </a:p>
        </p:txBody>
      </p:sp>
      <p:sp>
        <p:nvSpPr>
          <p:cNvPr id="13" name="Rectangle 12"/>
          <p:cNvSpPr/>
          <p:nvPr/>
        </p:nvSpPr>
        <p:spPr>
          <a:xfrm>
            <a:off x="555999" y="3729725"/>
            <a:ext cx="5471370" cy="369332"/>
          </a:xfrm>
          <a:prstGeom prst="rect">
            <a:avLst/>
          </a:prstGeom>
        </p:spPr>
        <p:txBody>
          <a:bodyPr wrap="none">
            <a:spAutoFit/>
          </a:bodyPr>
          <a:lstStyle/>
          <a:p>
            <a:r>
              <a:rPr lang="ar-IQ" dirty="0"/>
              <a:t>حيث </a:t>
            </a:r>
            <a:r>
              <a:rPr lang="ar-IQ" dirty="0" smtClean="0"/>
              <a:t> x </a:t>
            </a:r>
            <a:r>
              <a:rPr lang="ar-IQ" dirty="0"/>
              <a:t>هو الإحداثي المعمم الوحيد للنظام. معادلات لاجرانج للحركة </a:t>
            </a:r>
            <a:r>
              <a:rPr lang="ar-IQ" dirty="0" smtClean="0"/>
              <a:t>هي </a:t>
            </a:r>
            <a:endParaRPr lang="ar-IQ" dirty="0"/>
          </a:p>
        </p:txBody>
      </p:sp>
      <p:pic>
        <p:nvPicPr>
          <p:cNvPr id="14" name="Picture 13"/>
          <p:cNvPicPr>
            <a:picLocks noChangeAspect="1"/>
          </p:cNvPicPr>
          <p:nvPr/>
        </p:nvPicPr>
        <p:blipFill>
          <a:blip r:embed="rId6"/>
          <a:stretch>
            <a:fillRect/>
          </a:stretch>
        </p:blipFill>
        <p:spPr>
          <a:xfrm>
            <a:off x="972355" y="4143544"/>
            <a:ext cx="3962400" cy="2228850"/>
          </a:xfrm>
          <a:prstGeom prst="rect">
            <a:avLst/>
          </a:prstGeom>
        </p:spPr>
      </p:pic>
      <p:pic>
        <p:nvPicPr>
          <p:cNvPr id="21" name="Picture 20"/>
          <p:cNvPicPr>
            <a:picLocks noChangeAspect="1"/>
          </p:cNvPicPr>
          <p:nvPr/>
        </p:nvPicPr>
        <p:blipFill>
          <a:blip r:embed="rId7"/>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73703435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174868" y="6465534"/>
            <a:ext cx="3029946"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21</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90952" y="1264188"/>
            <a:ext cx="11068190" cy="1477328"/>
          </a:xfrm>
          <a:prstGeom prst="rect">
            <a:avLst/>
          </a:prstGeom>
        </p:spPr>
        <p:txBody>
          <a:bodyPr wrap="square">
            <a:spAutoFit/>
          </a:bodyPr>
          <a:lstStyle/>
          <a:p>
            <a:pPr algn="just" rtl="1"/>
            <a:r>
              <a:rPr lang="ar-IQ" b="1" dirty="0"/>
              <a:t>انزلاق الجسيمات على مستوى متحرك مائل</a:t>
            </a:r>
          </a:p>
          <a:p>
            <a:pPr algn="just" rtl="1"/>
            <a:r>
              <a:rPr lang="ar-IQ" dirty="0"/>
              <a:t>ضع في اعتبارك حالة جسيم كتلته m حر للانزلاق على طول مستوى مائل أملس من الكتلة M. المستوى المائل غير ثابت ولكنه حر في الانزلاق على طول سطح أفقي أملس ، كما هو موضح في الشكل. هناك درجتان فقط من الحرية ، لأن كل كائن مقيد بالتحرك على طول بعد واحد. يمكننا بسهولة تحديد موضع المستوى المائل عن طريق اختيار إحداثيها المعمم ليكون إزاحة المستوى بالنسبة لبعض النقاط المرجعية الثابتة. يمكننا بعد ذلك إكمال مواصفات تكوين النظام باختيار x '، الإزاحة لأسفل المستوى بالنسبة إلى الجزء العلوي من المستوى ، ليكون الإحداثي العام للجسيم.</a:t>
            </a:r>
          </a:p>
        </p:txBody>
      </p:sp>
      <p:sp>
        <p:nvSpPr>
          <p:cNvPr id="12" name="Rectangle 11"/>
          <p:cNvSpPr/>
          <p:nvPr/>
        </p:nvSpPr>
        <p:spPr>
          <a:xfrm>
            <a:off x="11062969" y="729647"/>
            <a:ext cx="502061" cy="369332"/>
          </a:xfrm>
          <a:prstGeom prst="rect">
            <a:avLst/>
          </a:prstGeom>
          <a:solidFill>
            <a:schemeClr val="accent3">
              <a:lumMod val="40000"/>
              <a:lumOff val="60000"/>
            </a:schemeClr>
          </a:solidFill>
        </p:spPr>
        <p:txBody>
          <a:bodyPr wrap="none">
            <a:spAutoFit/>
          </a:bodyPr>
          <a:lstStyle/>
          <a:p>
            <a:r>
              <a:rPr lang="ar-IQ" dirty="0"/>
              <a:t>مثال</a:t>
            </a:r>
          </a:p>
        </p:txBody>
      </p:sp>
      <p:pic>
        <p:nvPicPr>
          <p:cNvPr id="4" name="Picture 3"/>
          <p:cNvPicPr>
            <a:picLocks noChangeAspect="1"/>
          </p:cNvPicPr>
          <p:nvPr/>
        </p:nvPicPr>
        <p:blipFill>
          <a:blip r:embed="rId3"/>
          <a:stretch>
            <a:fillRect/>
          </a:stretch>
        </p:blipFill>
        <p:spPr>
          <a:xfrm>
            <a:off x="462857" y="2738935"/>
            <a:ext cx="6295053" cy="2702814"/>
          </a:xfrm>
          <a:prstGeom prst="rect">
            <a:avLst/>
          </a:prstGeom>
        </p:spPr>
      </p:pic>
      <p:sp>
        <p:nvSpPr>
          <p:cNvPr id="9" name="Rectangle 8"/>
          <p:cNvSpPr/>
          <p:nvPr/>
        </p:nvSpPr>
        <p:spPr>
          <a:xfrm>
            <a:off x="6800044" y="2871410"/>
            <a:ext cx="5059097" cy="923330"/>
          </a:xfrm>
          <a:prstGeom prst="rect">
            <a:avLst/>
          </a:prstGeom>
        </p:spPr>
        <p:txBody>
          <a:bodyPr wrap="square">
            <a:spAutoFit/>
          </a:bodyPr>
          <a:lstStyle/>
          <a:p>
            <a:pPr algn="just" rtl="1"/>
            <a:r>
              <a:rPr lang="ar-IQ" dirty="0"/>
              <a:t>يمكننا حساب الطاقة الحركية لكل كتلة من حيث </a:t>
            </a:r>
            <a:r>
              <a:rPr lang="ar-IQ" dirty="0" smtClean="0"/>
              <a:t>الضرب النقطي </a:t>
            </a:r>
            <a:r>
              <a:rPr lang="ar-IQ" dirty="0"/>
              <a:t>لمتجه السرعة الخاص بها ، مع تحديد كل متجه للسرعة من حيث متجهات الوحدة الموجهة على طول الإحداثي المعمم ذي الصلة.</a:t>
            </a:r>
          </a:p>
        </p:txBody>
      </p:sp>
      <p:pic>
        <p:nvPicPr>
          <p:cNvPr id="10" name="Picture 9"/>
          <p:cNvPicPr>
            <a:picLocks noChangeAspect="1"/>
          </p:cNvPicPr>
          <p:nvPr/>
        </p:nvPicPr>
        <p:blipFill>
          <a:blip r:embed="rId4"/>
          <a:stretch>
            <a:fillRect/>
          </a:stretch>
        </p:blipFill>
        <p:spPr>
          <a:xfrm>
            <a:off x="8174867" y="3952365"/>
            <a:ext cx="819150" cy="400050"/>
          </a:xfrm>
          <a:prstGeom prst="rect">
            <a:avLst/>
          </a:prstGeom>
        </p:spPr>
      </p:pic>
      <p:pic>
        <p:nvPicPr>
          <p:cNvPr id="11" name="Picture 10"/>
          <p:cNvPicPr>
            <a:picLocks noChangeAspect="1"/>
          </p:cNvPicPr>
          <p:nvPr/>
        </p:nvPicPr>
        <p:blipFill>
          <a:blip r:embed="rId5"/>
          <a:stretch>
            <a:fillRect/>
          </a:stretch>
        </p:blipFill>
        <p:spPr>
          <a:xfrm>
            <a:off x="9967993" y="4025864"/>
            <a:ext cx="1609725" cy="361950"/>
          </a:xfrm>
          <a:prstGeom prst="rect">
            <a:avLst/>
          </a:prstGeom>
        </p:spPr>
      </p:pic>
      <p:pic>
        <p:nvPicPr>
          <p:cNvPr id="13" name="Picture 12"/>
          <p:cNvPicPr>
            <a:picLocks noChangeAspect="1"/>
          </p:cNvPicPr>
          <p:nvPr/>
        </p:nvPicPr>
        <p:blipFill>
          <a:blip r:embed="rId6"/>
          <a:stretch>
            <a:fillRect/>
          </a:stretch>
        </p:blipFill>
        <p:spPr>
          <a:xfrm>
            <a:off x="6523697" y="4618937"/>
            <a:ext cx="5113691" cy="1715021"/>
          </a:xfrm>
          <a:prstGeom prst="rect">
            <a:avLst/>
          </a:prstGeom>
        </p:spPr>
      </p:pic>
      <p:pic>
        <p:nvPicPr>
          <p:cNvPr id="19" name="Picture 18"/>
          <p:cNvPicPr>
            <a:picLocks noChangeAspect="1"/>
          </p:cNvPicPr>
          <p:nvPr/>
        </p:nvPicPr>
        <p:blipFill>
          <a:blip r:embed="rId7"/>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160571567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57900" y="6465534"/>
            <a:ext cx="2746913"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99645" y="697807"/>
            <a:ext cx="11005668" cy="369332"/>
          </a:xfrm>
          <a:prstGeom prst="rect">
            <a:avLst/>
          </a:prstGeom>
        </p:spPr>
        <p:txBody>
          <a:bodyPr wrap="square">
            <a:spAutoFit/>
          </a:bodyPr>
          <a:lstStyle/>
          <a:p>
            <a:pPr algn="r" rtl="1"/>
            <a:r>
              <a:rPr lang="ar-IQ" dirty="0"/>
              <a:t>تعتمد الطاقة الكامنة للنظام فقط على الوضع الرأسي لجسيم الكتلة. يمكننا اختياره ليكون صفرًا عندما يكون الجسيم في أعلى المستوى.</a:t>
            </a:r>
          </a:p>
        </p:txBody>
      </p:sp>
      <p:sp>
        <p:nvSpPr>
          <p:cNvPr id="4" name="Rectangle 3"/>
          <p:cNvSpPr/>
          <p:nvPr/>
        </p:nvSpPr>
        <p:spPr>
          <a:xfrm>
            <a:off x="9378823" y="1741570"/>
            <a:ext cx="2502608" cy="369332"/>
          </a:xfrm>
          <a:prstGeom prst="rect">
            <a:avLst/>
          </a:prstGeom>
        </p:spPr>
        <p:txBody>
          <a:bodyPr wrap="none">
            <a:spAutoFit/>
          </a:bodyPr>
          <a:lstStyle/>
          <a:p>
            <a:pPr algn="just" rtl="1"/>
            <a:r>
              <a:rPr lang="ar-IQ" dirty="0"/>
              <a:t>لذلك ، فإن </a:t>
            </a:r>
            <a:r>
              <a:rPr lang="ar-IQ" dirty="0" smtClean="0"/>
              <a:t>لاغرانج للنظام يكون</a:t>
            </a:r>
            <a:endParaRPr lang="ar-IQ" dirty="0"/>
          </a:p>
        </p:txBody>
      </p:sp>
      <p:pic>
        <p:nvPicPr>
          <p:cNvPr id="9" name="Picture 8"/>
          <p:cNvPicPr>
            <a:picLocks noChangeAspect="1"/>
          </p:cNvPicPr>
          <p:nvPr/>
        </p:nvPicPr>
        <p:blipFill>
          <a:blip r:embed="rId3"/>
          <a:stretch>
            <a:fillRect/>
          </a:stretch>
        </p:blipFill>
        <p:spPr>
          <a:xfrm>
            <a:off x="7540498" y="1121418"/>
            <a:ext cx="1838325" cy="390525"/>
          </a:xfrm>
          <a:prstGeom prst="rect">
            <a:avLst/>
          </a:prstGeom>
        </p:spPr>
      </p:pic>
      <p:pic>
        <p:nvPicPr>
          <p:cNvPr id="10" name="Picture 9"/>
          <p:cNvPicPr>
            <a:picLocks noChangeAspect="1"/>
          </p:cNvPicPr>
          <p:nvPr/>
        </p:nvPicPr>
        <p:blipFill>
          <a:blip r:embed="rId4"/>
          <a:stretch>
            <a:fillRect/>
          </a:stretch>
        </p:blipFill>
        <p:spPr>
          <a:xfrm>
            <a:off x="6423688" y="2321623"/>
            <a:ext cx="5381625" cy="495300"/>
          </a:xfrm>
          <a:prstGeom prst="rect">
            <a:avLst/>
          </a:prstGeom>
        </p:spPr>
      </p:pic>
      <p:pic>
        <p:nvPicPr>
          <p:cNvPr id="11" name="Picture 10"/>
          <p:cNvPicPr>
            <a:picLocks noChangeAspect="1"/>
          </p:cNvPicPr>
          <p:nvPr/>
        </p:nvPicPr>
        <p:blipFill>
          <a:blip r:embed="rId5"/>
          <a:stretch>
            <a:fillRect/>
          </a:stretch>
        </p:blipFill>
        <p:spPr>
          <a:xfrm>
            <a:off x="6133127" y="2931048"/>
            <a:ext cx="1866900" cy="742950"/>
          </a:xfrm>
          <a:prstGeom prst="rect">
            <a:avLst/>
          </a:prstGeom>
        </p:spPr>
      </p:pic>
      <p:pic>
        <p:nvPicPr>
          <p:cNvPr id="12" name="Picture 11"/>
          <p:cNvPicPr>
            <a:picLocks noChangeAspect="1"/>
          </p:cNvPicPr>
          <p:nvPr/>
        </p:nvPicPr>
        <p:blipFill>
          <a:blip r:embed="rId6"/>
          <a:stretch>
            <a:fillRect/>
          </a:stretch>
        </p:blipFill>
        <p:spPr>
          <a:xfrm>
            <a:off x="8584442" y="2890636"/>
            <a:ext cx="2867025" cy="781050"/>
          </a:xfrm>
          <a:prstGeom prst="rect">
            <a:avLst/>
          </a:prstGeom>
        </p:spPr>
      </p:pic>
      <p:sp>
        <p:nvSpPr>
          <p:cNvPr id="19" name="Right Arrow 18"/>
          <p:cNvSpPr/>
          <p:nvPr/>
        </p:nvSpPr>
        <p:spPr>
          <a:xfrm>
            <a:off x="8124809" y="3091897"/>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13" name="Picture 12"/>
          <p:cNvPicPr>
            <a:picLocks noChangeAspect="1"/>
          </p:cNvPicPr>
          <p:nvPr/>
        </p:nvPicPr>
        <p:blipFill>
          <a:blip r:embed="rId7"/>
          <a:stretch>
            <a:fillRect/>
          </a:stretch>
        </p:blipFill>
        <p:spPr>
          <a:xfrm>
            <a:off x="6552227" y="3881582"/>
            <a:ext cx="1447800" cy="704850"/>
          </a:xfrm>
          <a:prstGeom prst="rect">
            <a:avLst/>
          </a:prstGeom>
        </p:spPr>
      </p:pic>
      <p:sp>
        <p:nvSpPr>
          <p:cNvPr id="21" name="Right Arrow 20"/>
          <p:cNvSpPr/>
          <p:nvPr/>
        </p:nvSpPr>
        <p:spPr>
          <a:xfrm>
            <a:off x="8123049" y="4093681"/>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14" name="Picture 13"/>
          <p:cNvPicPr>
            <a:picLocks noChangeAspect="1"/>
          </p:cNvPicPr>
          <p:nvPr/>
        </p:nvPicPr>
        <p:blipFill>
          <a:blip r:embed="rId8"/>
          <a:stretch>
            <a:fillRect/>
          </a:stretch>
        </p:blipFill>
        <p:spPr>
          <a:xfrm>
            <a:off x="8650540" y="3944483"/>
            <a:ext cx="2609850" cy="647700"/>
          </a:xfrm>
          <a:prstGeom prst="rect">
            <a:avLst/>
          </a:prstGeom>
        </p:spPr>
      </p:pic>
      <p:sp>
        <p:nvSpPr>
          <p:cNvPr id="15" name="Rectangle 14"/>
          <p:cNvSpPr/>
          <p:nvPr/>
        </p:nvSpPr>
        <p:spPr>
          <a:xfrm>
            <a:off x="5658118" y="4746532"/>
            <a:ext cx="6096000" cy="646331"/>
          </a:xfrm>
          <a:prstGeom prst="rect">
            <a:avLst/>
          </a:prstGeom>
        </p:spPr>
        <p:txBody>
          <a:bodyPr>
            <a:spAutoFit/>
          </a:bodyPr>
          <a:lstStyle/>
          <a:p>
            <a:pPr algn="r" rtl="1"/>
            <a:r>
              <a:rPr lang="ar-IQ" dirty="0" smtClean="0"/>
              <a:t>المشتقة الزمنية </a:t>
            </a:r>
            <a:r>
              <a:rPr lang="ar-IQ" dirty="0"/>
              <a:t>للحد الأول هو صفر. وبالتالي ، فإن المصطلح الأول بين قوسين هو ثابت للحركة. يحدث هذا الموقف لأن </a:t>
            </a:r>
            <a:r>
              <a:rPr lang="ar-IQ" dirty="0" smtClean="0"/>
              <a:t>لاغراج غير معتمد عن </a:t>
            </a:r>
            <a:r>
              <a:rPr lang="ar-IQ" dirty="0"/>
              <a:t>الإحداثي x ،.</a:t>
            </a:r>
          </a:p>
        </p:txBody>
      </p:sp>
      <p:pic>
        <p:nvPicPr>
          <p:cNvPr id="24" name="Picture 23"/>
          <p:cNvPicPr>
            <a:picLocks noChangeAspect="1"/>
          </p:cNvPicPr>
          <p:nvPr/>
        </p:nvPicPr>
        <p:blipFill>
          <a:blip r:embed="rId9"/>
          <a:stretch>
            <a:fillRect/>
          </a:stretch>
        </p:blipFill>
        <p:spPr>
          <a:xfrm>
            <a:off x="6776085" y="5469976"/>
            <a:ext cx="771525" cy="714375"/>
          </a:xfrm>
          <a:prstGeom prst="rect">
            <a:avLst/>
          </a:prstGeom>
        </p:spPr>
      </p:pic>
      <p:pic>
        <p:nvPicPr>
          <p:cNvPr id="25" name="Picture 24"/>
          <p:cNvPicPr>
            <a:picLocks noChangeAspect="1"/>
          </p:cNvPicPr>
          <p:nvPr/>
        </p:nvPicPr>
        <p:blipFill>
          <a:blip r:embed="rId10"/>
          <a:stretch>
            <a:fillRect/>
          </a:stretch>
        </p:blipFill>
        <p:spPr>
          <a:xfrm>
            <a:off x="8147151" y="5649588"/>
            <a:ext cx="3467100" cy="323850"/>
          </a:xfrm>
          <a:prstGeom prst="rect">
            <a:avLst/>
          </a:prstGeom>
        </p:spPr>
      </p:pic>
      <p:sp>
        <p:nvSpPr>
          <p:cNvPr id="26" name="Right Arrow 25"/>
          <p:cNvSpPr/>
          <p:nvPr/>
        </p:nvSpPr>
        <p:spPr>
          <a:xfrm>
            <a:off x="7682604" y="5704394"/>
            <a:ext cx="334851" cy="261658"/>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ar-IQ"/>
          </a:p>
        </p:txBody>
      </p:sp>
      <p:pic>
        <p:nvPicPr>
          <p:cNvPr id="27" name="Picture 26"/>
          <p:cNvPicPr>
            <a:picLocks noChangeAspect="1"/>
          </p:cNvPicPr>
          <p:nvPr/>
        </p:nvPicPr>
        <p:blipFill>
          <a:blip r:embed="rId11"/>
          <a:stretch>
            <a:fillRect/>
          </a:stretch>
        </p:blipFill>
        <p:spPr>
          <a:xfrm>
            <a:off x="420723" y="1943852"/>
            <a:ext cx="5305425" cy="428625"/>
          </a:xfrm>
          <a:prstGeom prst="rect">
            <a:avLst/>
          </a:prstGeom>
        </p:spPr>
      </p:pic>
      <p:pic>
        <p:nvPicPr>
          <p:cNvPr id="28" name="Picture 27"/>
          <p:cNvPicPr>
            <a:picLocks noChangeAspect="1"/>
          </p:cNvPicPr>
          <p:nvPr/>
        </p:nvPicPr>
        <p:blipFill>
          <a:blip r:embed="rId12"/>
          <a:stretch>
            <a:fillRect/>
          </a:stretch>
        </p:blipFill>
        <p:spPr>
          <a:xfrm>
            <a:off x="981399" y="2842400"/>
            <a:ext cx="2505075" cy="685800"/>
          </a:xfrm>
          <a:prstGeom prst="rect">
            <a:avLst/>
          </a:prstGeom>
          <a:ln>
            <a:solidFill>
              <a:srgbClr val="FF0000"/>
            </a:solidFill>
          </a:ln>
        </p:spPr>
      </p:pic>
      <p:pic>
        <p:nvPicPr>
          <p:cNvPr id="29" name="Picture 28"/>
          <p:cNvPicPr>
            <a:picLocks noChangeAspect="1"/>
          </p:cNvPicPr>
          <p:nvPr/>
        </p:nvPicPr>
        <p:blipFill>
          <a:blip r:embed="rId13"/>
          <a:stretch>
            <a:fillRect/>
          </a:stretch>
        </p:blipFill>
        <p:spPr>
          <a:xfrm>
            <a:off x="981399" y="4410703"/>
            <a:ext cx="2657475" cy="847725"/>
          </a:xfrm>
          <a:prstGeom prst="rect">
            <a:avLst/>
          </a:prstGeom>
          <a:ln>
            <a:solidFill>
              <a:srgbClr val="FF0000"/>
            </a:solidFill>
          </a:ln>
        </p:spPr>
      </p:pic>
      <p:pic>
        <p:nvPicPr>
          <p:cNvPr id="30" name="Picture 29"/>
          <p:cNvPicPr>
            <a:picLocks noChangeAspect="1"/>
          </p:cNvPicPr>
          <p:nvPr/>
        </p:nvPicPr>
        <p:blipFill>
          <a:blip r:embed="rId14"/>
          <a:stretch>
            <a:fillRect/>
          </a:stretch>
        </p:blipFill>
        <p:spPr>
          <a:xfrm rot="5400000">
            <a:off x="9885943" y="3120035"/>
            <a:ext cx="4248150" cy="257175"/>
          </a:xfrm>
          <a:prstGeom prst="rect">
            <a:avLst/>
          </a:prstGeom>
        </p:spPr>
      </p:pic>
    </p:spTree>
    <p:extLst>
      <p:ext uri="{BB962C8B-B14F-4D97-AF65-F5344CB8AC3E}">
        <p14:creationId xmlns:p14="http://schemas.microsoft.com/office/powerpoint/2010/main" val="37060256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71268" y="6465534"/>
            <a:ext cx="2833545"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13" name="Group 12"/>
          <p:cNvGrpSpPr/>
          <p:nvPr/>
        </p:nvGrpSpPr>
        <p:grpSpPr>
          <a:xfrm>
            <a:off x="4713668" y="629373"/>
            <a:ext cx="7167763" cy="380832"/>
            <a:chOff x="4713668" y="629373"/>
            <a:chExt cx="7167763" cy="380832"/>
          </a:xfrm>
        </p:grpSpPr>
        <p:sp>
          <p:nvSpPr>
            <p:cNvPr id="10" name="Rectangle 9"/>
            <p:cNvSpPr/>
            <p:nvPr/>
          </p:nvSpPr>
          <p:spPr>
            <a:xfrm>
              <a:off x="9325923" y="640873"/>
              <a:ext cx="2555508" cy="369332"/>
            </a:xfrm>
            <a:prstGeom prst="rect">
              <a:avLst/>
            </a:prstGeom>
            <a:solidFill>
              <a:schemeClr val="accent4">
                <a:lumMod val="20000"/>
                <a:lumOff val="80000"/>
              </a:schemeClr>
            </a:solidFill>
          </p:spPr>
          <p:txBody>
            <a:bodyPr wrap="none">
              <a:spAutoFit/>
            </a:bodyPr>
            <a:lstStyle/>
            <a:p>
              <a:pPr algn="r" rtl="1"/>
              <a:r>
                <a:rPr lang="ar-IQ" b="1" dirty="0"/>
                <a:t>الزخم المعمم</a:t>
              </a:r>
              <a:r>
                <a:rPr lang="ar-IQ" b="1" dirty="0" smtClean="0"/>
                <a:t>: الاحدثيات المهملة</a:t>
              </a:r>
              <a:endParaRPr lang="ar-IQ" b="1" dirty="0"/>
            </a:p>
          </p:txBody>
        </p:sp>
        <p:sp>
          <p:nvSpPr>
            <p:cNvPr id="12" name="Rectangle 11"/>
            <p:cNvSpPr/>
            <p:nvPr/>
          </p:nvSpPr>
          <p:spPr>
            <a:xfrm>
              <a:off x="4713668" y="629373"/>
              <a:ext cx="4612255" cy="369332"/>
            </a:xfrm>
            <a:prstGeom prst="rect">
              <a:avLst/>
            </a:prstGeom>
            <a:solidFill>
              <a:schemeClr val="accent4">
                <a:lumMod val="20000"/>
                <a:lumOff val="80000"/>
              </a:schemeClr>
            </a:solidFill>
          </p:spPr>
          <p:txBody>
            <a:bodyPr wrap="square">
              <a:spAutoFit/>
            </a:bodyPr>
            <a:lstStyle/>
            <a:p>
              <a:r>
                <a:rPr lang="ar-IQ" b="1" dirty="0"/>
                <a:t>Generalized </a:t>
              </a:r>
              <a:r>
                <a:rPr lang="ar-IQ" b="1" dirty="0" smtClean="0"/>
                <a:t>Momenta:</a:t>
              </a:r>
              <a:r>
                <a:rPr lang="en-US" b="1" dirty="0" smtClean="0"/>
                <a:t> </a:t>
              </a:r>
              <a:r>
                <a:rPr lang="ar-IQ" b="1" dirty="0" smtClean="0"/>
                <a:t>Ignorable </a:t>
              </a:r>
              <a:r>
                <a:rPr lang="ar-IQ" b="1" dirty="0"/>
                <a:t>Coordinates</a:t>
              </a:r>
            </a:p>
          </p:txBody>
        </p:sp>
      </p:grpSp>
      <p:sp>
        <p:nvSpPr>
          <p:cNvPr id="25" name="Rectangle 24"/>
          <p:cNvSpPr/>
          <p:nvPr/>
        </p:nvSpPr>
        <p:spPr>
          <a:xfrm>
            <a:off x="496840" y="1312091"/>
            <a:ext cx="11308473" cy="646331"/>
          </a:xfrm>
          <a:prstGeom prst="rect">
            <a:avLst/>
          </a:prstGeom>
        </p:spPr>
        <p:txBody>
          <a:bodyPr wrap="square">
            <a:spAutoFit/>
          </a:bodyPr>
          <a:lstStyle/>
          <a:p>
            <a:pPr algn="r" rtl="1"/>
            <a:r>
              <a:rPr lang="ar-IQ" dirty="0"/>
              <a:t>كانت السمة </a:t>
            </a:r>
            <a:r>
              <a:rPr lang="ar-IQ" dirty="0" smtClean="0"/>
              <a:t>الرئيسية لامثلة سابقة ظهور </a:t>
            </a:r>
            <a:r>
              <a:rPr lang="ar-IQ" dirty="0"/>
              <a:t>الزخم ، المحفوظة على طول اتجاه إحداثيات معممة غير موجودة صراحةً في </a:t>
            </a:r>
            <a:r>
              <a:rPr lang="ar-IQ" dirty="0" smtClean="0"/>
              <a:t>نظام لاغرانج في. نحاول </a:t>
            </a:r>
            <a:r>
              <a:rPr lang="ar-IQ" dirty="0"/>
              <a:t>استكشاف هذا </a:t>
            </a:r>
            <a:r>
              <a:rPr lang="ar-IQ" dirty="0" smtClean="0"/>
              <a:t>الحالة بمزيد </a:t>
            </a:r>
            <a:r>
              <a:rPr lang="ar-IQ" dirty="0"/>
              <a:t>من التفصيل</a:t>
            </a:r>
            <a:r>
              <a:rPr lang="ar-IQ" dirty="0" smtClean="0"/>
              <a:t>.</a:t>
            </a:r>
            <a:endParaRPr lang="ar-IQ" dirty="0"/>
          </a:p>
        </p:txBody>
      </p:sp>
      <p:sp>
        <p:nvSpPr>
          <p:cNvPr id="29" name="Rectangle 28"/>
          <p:cNvSpPr/>
          <p:nvPr/>
        </p:nvSpPr>
        <p:spPr>
          <a:xfrm>
            <a:off x="2408349" y="2014650"/>
            <a:ext cx="9473082" cy="369332"/>
          </a:xfrm>
          <a:prstGeom prst="rect">
            <a:avLst/>
          </a:prstGeom>
        </p:spPr>
        <p:txBody>
          <a:bodyPr wrap="square">
            <a:spAutoFit/>
          </a:bodyPr>
          <a:lstStyle/>
          <a:p>
            <a:pPr algn="r" rtl="1"/>
            <a:r>
              <a:rPr lang="ar-IQ" dirty="0"/>
              <a:t>ربما يكون أبسط مثال يوضح مثل هذه الحالة هو جسيم حر يتحرك في خط مستقيم ، على سبيل المثال ، على طول المحور x.</a:t>
            </a:r>
          </a:p>
        </p:txBody>
      </p:sp>
      <p:sp>
        <p:nvSpPr>
          <p:cNvPr id="32" name="Rectangle 31"/>
          <p:cNvSpPr/>
          <p:nvPr/>
        </p:nvSpPr>
        <p:spPr>
          <a:xfrm>
            <a:off x="5658118" y="2502147"/>
            <a:ext cx="6096000" cy="369332"/>
          </a:xfrm>
          <a:prstGeom prst="rect">
            <a:avLst/>
          </a:prstGeom>
        </p:spPr>
        <p:txBody>
          <a:bodyPr>
            <a:spAutoFit/>
          </a:bodyPr>
          <a:lstStyle/>
          <a:p>
            <a:pPr algn="r" rtl="1"/>
            <a:r>
              <a:rPr lang="ar-IQ" dirty="0" smtClean="0"/>
              <a:t>طاقته </a:t>
            </a:r>
            <a:r>
              <a:rPr lang="ar-IQ" dirty="0"/>
              <a:t>الحركية</a:t>
            </a:r>
          </a:p>
        </p:txBody>
      </p:sp>
      <p:pic>
        <p:nvPicPr>
          <p:cNvPr id="38" name="Picture 37"/>
          <p:cNvPicPr>
            <a:picLocks noChangeAspect="1"/>
          </p:cNvPicPr>
          <p:nvPr/>
        </p:nvPicPr>
        <p:blipFill>
          <a:blip r:embed="rId3"/>
          <a:stretch>
            <a:fillRect/>
          </a:stretch>
        </p:blipFill>
        <p:spPr>
          <a:xfrm>
            <a:off x="8913798" y="2545164"/>
            <a:ext cx="1269817" cy="417703"/>
          </a:xfrm>
          <a:prstGeom prst="rect">
            <a:avLst/>
          </a:prstGeom>
        </p:spPr>
      </p:pic>
      <p:grpSp>
        <p:nvGrpSpPr>
          <p:cNvPr id="43" name="Group 42"/>
          <p:cNvGrpSpPr/>
          <p:nvPr/>
        </p:nvGrpSpPr>
        <p:grpSpPr>
          <a:xfrm>
            <a:off x="1300766" y="3148246"/>
            <a:ext cx="10580665" cy="369332"/>
            <a:chOff x="1300766" y="3148246"/>
            <a:chExt cx="10580665" cy="369332"/>
          </a:xfrm>
        </p:grpSpPr>
        <p:sp>
          <p:nvSpPr>
            <p:cNvPr id="39" name="Rectangle 38"/>
            <p:cNvSpPr/>
            <p:nvPr/>
          </p:nvSpPr>
          <p:spPr>
            <a:xfrm>
              <a:off x="1300766" y="3148246"/>
              <a:ext cx="10580665" cy="369332"/>
            </a:xfrm>
            <a:prstGeom prst="rect">
              <a:avLst/>
            </a:prstGeom>
          </p:spPr>
          <p:txBody>
            <a:bodyPr wrap="square">
              <a:spAutoFit/>
            </a:bodyPr>
            <a:lstStyle/>
            <a:p>
              <a:pPr algn="r" rtl="1"/>
              <a:r>
                <a:rPr lang="ar-IQ" dirty="0"/>
                <a:t>حيث </a:t>
              </a:r>
              <a:r>
                <a:rPr lang="ar-IQ" dirty="0" smtClean="0"/>
                <a:t>(</a:t>
              </a:r>
              <a:r>
                <a:rPr lang="en-US" dirty="0" smtClean="0"/>
                <a:t>m</a:t>
              </a:r>
              <a:r>
                <a:rPr lang="ar-IQ" dirty="0" smtClean="0"/>
                <a:t>) </a:t>
              </a:r>
              <a:r>
                <a:rPr lang="ar-IQ" dirty="0"/>
                <a:t>هي كتلة الجسيم و </a:t>
              </a:r>
              <a:r>
                <a:rPr lang="ar-IQ" dirty="0" smtClean="0"/>
                <a:t>(</a:t>
              </a:r>
              <a:r>
                <a:rPr lang="en-US" dirty="0" smtClean="0"/>
                <a:t>    </a:t>
              </a:r>
              <a:r>
                <a:rPr lang="ar-IQ" dirty="0" smtClean="0"/>
                <a:t>) </a:t>
              </a:r>
              <a:r>
                <a:rPr lang="ar-IQ" dirty="0"/>
                <a:t>سرعته. يفترض </a:t>
              </a:r>
              <a:r>
                <a:rPr lang="ar-IQ" dirty="0" smtClean="0"/>
                <a:t>لاغرانج لهذا </a:t>
              </a:r>
              <a:r>
                <a:rPr lang="ar-IQ" dirty="0"/>
                <a:t>النظام </a:t>
              </a:r>
              <a:r>
                <a:rPr lang="ar-IQ" dirty="0" smtClean="0"/>
                <a:t>البسيط </a:t>
              </a:r>
              <a:r>
                <a:rPr lang="ar-IQ" dirty="0"/>
                <a:t>بشكل خاص L = T. ومعادلة لاغرانج للحركة ، بالتالي </a:t>
              </a:r>
              <a:r>
                <a:rPr lang="ar-IQ" dirty="0" smtClean="0"/>
                <a:t>تكون:</a:t>
              </a:r>
              <a:endParaRPr lang="ar-IQ" dirty="0"/>
            </a:p>
          </p:txBody>
        </p:sp>
        <p:pic>
          <p:nvPicPr>
            <p:cNvPr id="42" name="Picture 41"/>
            <p:cNvPicPr>
              <a:picLocks noChangeAspect="1"/>
            </p:cNvPicPr>
            <p:nvPr/>
          </p:nvPicPr>
          <p:blipFill>
            <a:blip r:embed="rId4"/>
            <a:stretch>
              <a:fillRect/>
            </a:stretch>
          </p:blipFill>
          <p:spPr>
            <a:xfrm>
              <a:off x="9461572" y="3235302"/>
              <a:ext cx="200025" cy="238125"/>
            </a:xfrm>
            <a:prstGeom prst="rect">
              <a:avLst/>
            </a:prstGeom>
          </p:spPr>
        </p:pic>
      </p:grpSp>
      <p:pic>
        <p:nvPicPr>
          <p:cNvPr id="44" name="Picture 43"/>
          <p:cNvPicPr>
            <a:picLocks noChangeAspect="1"/>
          </p:cNvPicPr>
          <p:nvPr/>
        </p:nvPicPr>
        <p:blipFill>
          <a:blip r:embed="rId5"/>
          <a:stretch>
            <a:fillRect/>
          </a:stretch>
        </p:blipFill>
        <p:spPr>
          <a:xfrm>
            <a:off x="6846471" y="3684259"/>
            <a:ext cx="4907647" cy="2311760"/>
          </a:xfrm>
          <a:prstGeom prst="rect">
            <a:avLst/>
          </a:prstGeom>
        </p:spPr>
      </p:pic>
      <p:pic>
        <p:nvPicPr>
          <p:cNvPr id="45" name="Picture 44"/>
          <p:cNvPicPr>
            <a:picLocks noChangeAspect="1"/>
          </p:cNvPicPr>
          <p:nvPr/>
        </p:nvPicPr>
        <p:blipFill>
          <a:blip r:embed="rId6"/>
          <a:stretch>
            <a:fillRect/>
          </a:stretch>
        </p:blipFill>
        <p:spPr>
          <a:xfrm>
            <a:off x="3290296" y="4976093"/>
            <a:ext cx="1423372" cy="677138"/>
          </a:xfrm>
          <a:prstGeom prst="rect">
            <a:avLst/>
          </a:prstGeom>
          <a:ln>
            <a:solidFill>
              <a:srgbClr val="FF0000"/>
            </a:solidFill>
          </a:ln>
        </p:spPr>
      </p:pic>
      <p:sp>
        <p:nvSpPr>
          <p:cNvPr id="46" name="Rectangle 45"/>
          <p:cNvSpPr/>
          <p:nvPr/>
        </p:nvSpPr>
        <p:spPr>
          <a:xfrm>
            <a:off x="506767" y="3639601"/>
            <a:ext cx="6263073" cy="1200329"/>
          </a:xfrm>
          <a:prstGeom prst="rect">
            <a:avLst/>
          </a:prstGeom>
          <a:ln>
            <a:solidFill>
              <a:srgbClr val="FF0000"/>
            </a:solidFill>
          </a:ln>
        </p:spPr>
        <p:txBody>
          <a:bodyPr wrap="square">
            <a:spAutoFit/>
          </a:bodyPr>
          <a:lstStyle/>
          <a:p>
            <a:pPr algn="just" rtl="1"/>
            <a:r>
              <a:rPr lang="ar-IQ" dirty="0" smtClean="0"/>
              <a:t>عندما </a:t>
            </a:r>
            <a:r>
              <a:rPr lang="ar-IQ" dirty="0"/>
              <a:t>يكون لاغرانج مستقلاً عن إحداثيات ، يؤدي حل معادلة الحركة إلى ثبات كمية يمكن تحديدها مع زخم النظام المشار إليه في ذلك الإحداثي المفقود . في هذه الحالة ، نرى أن الكمية الثابتة تساوي تمامًا </a:t>
            </a:r>
            <a:r>
              <a:rPr lang="ar-IQ" dirty="0" smtClean="0"/>
              <a:t>ضرب الكتلة في السرعة والذي يعرف بالزخم </a:t>
            </a:r>
            <a:r>
              <a:rPr lang="ar-IQ" dirty="0"/>
              <a:t>الخطي </a:t>
            </a:r>
            <a:r>
              <a:rPr lang="ar-IQ" dirty="0" smtClean="0"/>
              <a:t>Px </a:t>
            </a:r>
            <a:r>
              <a:rPr lang="ar-IQ" dirty="0"/>
              <a:t>للجسيم الحر. </a:t>
            </a:r>
            <a:r>
              <a:rPr lang="ar-IQ" dirty="0" smtClean="0"/>
              <a:t>ويكم ان نجعل </a:t>
            </a:r>
            <a:r>
              <a:rPr lang="ar-IQ" dirty="0"/>
              <a:t>التعريف </a:t>
            </a:r>
            <a:r>
              <a:rPr lang="ar-IQ" dirty="0" smtClean="0"/>
              <a:t>اكثر عمومية:</a:t>
            </a:r>
            <a:endParaRPr lang="ar-IQ" dirty="0"/>
          </a:p>
        </p:txBody>
      </p:sp>
      <p:pic>
        <p:nvPicPr>
          <p:cNvPr id="49" name="Picture 48"/>
          <p:cNvPicPr>
            <a:picLocks noChangeAspect="1"/>
          </p:cNvPicPr>
          <p:nvPr/>
        </p:nvPicPr>
        <p:blipFill>
          <a:blip r:embed="rId7"/>
          <a:stretch>
            <a:fillRect/>
          </a:stretch>
        </p:blipFill>
        <p:spPr>
          <a:xfrm>
            <a:off x="1144525" y="4986481"/>
            <a:ext cx="895350" cy="1333500"/>
          </a:xfrm>
          <a:prstGeom prst="rect">
            <a:avLst/>
          </a:prstGeom>
          <a:ln>
            <a:solidFill>
              <a:srgbClr val="FF0000"/>
            </a:solidFill>
          </a:ln>
        </p:spPr>
      </p:pic>
      <p:sp>
        <p:nvSpPr>
          <p:cNvPr id="50" name="Left Arrow 49"/>
          <p:cNvSpPr/>
          <p:nvPr/>
        </p:nvSpPr>
        <p:spPr>
          <a:xfrm>
            <a:off x="2197726" y="5144634"/>
            <a:ext cx="901521" cy="320497"/>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8"/>
          <a:stretch>
            <a:fillRect/>
          </a:stretch>
        </p:blipFill>
        <p:spPr>
          <a:xfrm rot="5400000">
            <a:off x="9794036" y="3093393"/>
            <a:ext cx="4467225" cy="323850"/>
          </a:xfrm>
          <a:prstGeom prst="rect">
            <a:avLst/>
          </a:prstGeom>
        </p:spPr>
      </p:pic>
    </p:spTree>
    <p:extLst>
      <p:ext uri="{BB962C8B-B14F-4D97-AF65-F5344CB8AC3E}">
        <p14:creationId xmlns:p14="http://schemas.microsoft.com/office/powerpoint/2010/main" val="330369968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507168" y="6465534"/>
            <a:ext cx="2697645"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5780081" y="663590"/>
            <a:ext cx="6101350" cy="369332"/>
            <a:chOff x="5780081" y="663590"/>
            <a:chExt cx="6101350" cy="369332"/>
          </a:xfrm>
        </p:grpSpPr>
        <p:sp>
          <p:nvSpPr>
            <p:cNvPr id="2" name="Rectangle 1"/>
            <p:cNvSpPr/>
            <p:nvPr/>
          </p:nvSpPr>
          <p:spPr>
            <a:xfrm>
              <a:off x="5780081" y="663590"/>
              <a:ext cx="6101350" cy="369332"/>
            </a:xfrm>
            <a:prstGeom prst="rect">
              <a:avLst/>
            </a:prstGeom>
          </p:spPr>
          <p:txBody>
            <a:bodyPr wrap="none">
              <a:spAutoFit/>
            </a:bodyPr>
            <a:lstStyle/>
            <a:p>
              <a:pPr algn="r" rtl="1"/>
              <a:r>
                <a:rPr lang="ar-IQ" dirty="0"/>
                <a:t>من الواضح الآن أنه إذا كان لاغرانج لا يحتوي صراحة على الإحداثيات </a:t>
              </a:r>
              <a:r>
                <a:rPr lang="ar-IQ" dirty="0" smtClean="0"/>
                <a:t>      إذن</a:t>
              </a:r>
              <a:endParaRPr lang="ar-IQ" dirty="0"/>
            </a:p>
          </p:txBody>
        </p:sp>
        <p:pic>
          <p:nvPicPr>
            <p:cNvPr id="4" name="Picture 3"/>
            <p:cNvPicPr>
              <a:picLocks noChangeAspect="1"/>
            </p:cNvPicPr>
            <p:nvPr/>
          </p:nvPicPr>
          <p:blipFill>
            <a:blip r:embed="rId3"/>
            <a:stretch>
              <a:fillRect/>
            </a:stretch>
          </p:blipFill>
          <p:spPr>
            <a:xfrm>
              <a:off x="6248183" y="724859"/>
              <a:ext cx="276225" cy="257175"/>
            </a:xfrm>
            <a:prstGeom prst="rect">
              <a:avLst/>
            </a:prstGeom>
          </p:spPr>
        </p:pic>
      </p:grpSp>
      <p:pic>
        <p:nvPicPr>
          <p:cNvPr id="10" name="Picture 9"/>
          <p:cNvPicPr>
            <a:picLocks noChangeAspect="1"/>
          </p:cNvPicPr>
          <p:nvPr/>
        </p:nvPicPr>
        <p:blipFill>
          <a:blip r:embed="rId4"/>
          <a:stretch>
            <a:fillRect/>
          </a:stretch>
        </p:blipFill>
        <p:spPr>
          <a:xfrm>
            <a:off x="9033523" y="1090819"/>
            <a:ext cx="1855501" cy="1150104"/>
          </a:xfrm>
          <a:prstGeom prst="rect">
            <a:avLst/>
          </a:prstGeom>
        </p:spPr>
      </p:pic>
      <p:pic>
        <p:nvPicPr>
          <p:cNvPr id="12" name="Picture 11"/>
          <p:cNvPicPr>
            <a:picLocks noChangeAspect="1"/>
          </p:cNvPicPr>
          <p:nvPr/>
        </p:nvPicPr>
        <p:blipFill>
          <a:blip r:embed="rId5"/>
          <a:stretch>
            <a:fillRect/>
          </a:stretch>
        </p:blipFill>
        <p:spPr>
          <a:xfrm>
            <a:off x="7302321" y="1158432"/>
            <a:ext cx="929291" cy="1326067"/>
          </a:xfrm>
          <a:prstGeom prst="rect">
            <a:avLst/>
          </a:prstGeom>
        </p:spPr>
      </p:pic>
      <p:sp>
        <p:nvSpPr>
          <p:cNvPr id="19" name="Left Arrow 18"/>
          <p:cNvSpPr/>
          <p:nvPr/>
        </p:nvSpPr>
        <p:spPr>
          <a:xfrm rot="10800000">
            <a:off x="8507168" y="1417166"/>
            <a:ext cx="654811" cy="619391"/>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sp>
        <p:nvSpPr>
          <p:cNvPr id="13" name="Rectangle 12"/>
          <p:cNvSpPr/>
          <p:nvPr/>
        </p:nvSpPr>
        <p:spPr>
          <a:xfrm>
            <a:off x="5693316" y="2459334"/>
            <a:ext cx="6152646" cy="369332"/>
          </a:xfrm>
          <a:prstGeom prst="rect">
            <a:avLst/>
          </a:prstGeom>
        </p:spPr>
        <p:txBody>
          <a:bodyPr wrap="none">
            <a:spAutoFit/>
          </a:bodyPr>
          <a:lstStyle/>
          <a:p>
            <a:pPr algn="r" rtl="1"/>
            <a:r>
              <a:rPr lang="ar-IQ" dirty="0"/>
              <a:t>الإحداثي المفقود </a:t>
            </a:r>
            <a:r>
              <a:rPr lang="ar-IQ" dirty="0" smtClean="0"/>
              <a:t>يمكن </a:t>
            </a:r>
            <a:r>
              <a:rPr lang="ar-IQ" dirty="0"/>
              <a:t>تجاهله ، </a:t>
            </a:r>
            <a:r>
              <a:rPr lang="ar-IQ" dirty="0" smtClean="0"/>
              <a:t>والزخم </a:t>
            </a:r>
            <a:r>
              <a:rPr lang="ar-IQ" dirty="0"/>
              <a:t>المقترن </a:t>
            </a:r>
            <a:r>
              <a:rPr lang="ar-IQ" dirty="0" smtClean="0"/>
              <a:t>بهذا الاحداثي يمثل ثابت </a:t>
            </a:r>
            <a:r>
              <a:rPr lang="ar-IQ" dirty="0"/>
              <a:t>للحركة.</a:t>
            </a:r>
          </a:p>
        </p:txBody>
      </p:sp>
      <p:pic>
        <p:nvPicPr>
          <p:cNvPr id="21" name="Picture 20"/>
          <p:cNvPicPr>
            <a:picLocks noChangeAspect="1"/>
          </p:cNvPicPr>
          <p:nvPr/>
        </p:nvPicPr>
        <p:blipFill>
          <a:blip r:embed="rId6"/>
          <a:stretch>
            <a:fillRect/>
          </a:stretch>
        </p:blipFill>
        <p:spPr>
          <a:xfrm>
            <a:off x="5754696" y="4224346"/>
            <a:ext cx="3914775" cy="1533525"/>
          </a:xfrm>
          <a:prstGeom prst="rect">
            <a:avLst/>
          </a:prstGeom>
        </p:spPr>
      </p:pic>
      <p:sp>
        <p:nvSpPr>
          <p:cNvPr id="22" name="Rectangle 21"/>
          <p:cNvSpPr/>
          <p:nvPr/>
        </p:nvSpPr>
        <p:spPr>
          <a:xfrm>
            <a:off x="5754696" y="2962074"/>
            <a:ext cx="6152120" cy="1200329"/>
          </a:xfrm>
          <a:prstGeom prst="rect">
            <a:avLst/>
          </a:prstGeom>
          <a:solidFill>
            <a:schemeClr val="accent6">
              <a:lumMod val="40000"/>
              <a:lumOff val="60000"/>
            </a:schemeClr>
          </a:solidFill>
        </p:spPr>
        <p:txBody>
          <a:bodyPr wrap="square">
            <a:spAutoFit/>
          </a:bodyPr>
          <a:lstStyle/>
          <a:p>
            <a:pPr algn="just" rtl="1"/>
            <a:r>
              <a:rPr lang="ar-IQ" dirty="0" smtClean="0"/>
              <a:t>في مثال سابق وهو البندول الذي كتلته </a:t>
            </a:r>
            <a:r>
              <a:rPr lang="ar-IQ" dirty="0"/>
              <a:t>m مرتبط بدعامة للكتلة M تكون حرة الحركة في بُعد واحد على طول سطح أفقي (بدون احتكاك). </a:t>
            </a:r>
            <a:r>
              <a:rPr lang="ar-IQ" dirty="0" smtClean="0"/>
              <a:t>كان </a:t>
            </a:r>
            <a:r>
              <a:rPr lang="ar-IQ" dirty="0"/>
              <a:t>التعبير </a:t>
            </a:r>
            <a:r>
              <a:rPr lang="ar-IQ" dirty="0" smtClean="0"/>
              <a:t>الرياضي عن </a:t>
            </a:r>
            <a:r>
              <a:rPr lang="ar-IQ" dirty="0"/>
              <a:t>الطاقات الكامنة والحركية لهذا النظام من حيث الإحداثيات والسرعات </a:t>
            </a:r>
            <a:r>
              <a:rPr lang="ar-IQ" dirty="0" smtClean="0"/>
              <a:t>الديكارتية:  </a:t>
            </a:r>
          </a:p>
        </p:txBody>
      </p:sp>
      <p:pic>
        <p:nvPicPr>
          <p:cNvPr id="14" name="Picture 13"/>
          <p:cNvPicPr>
            <a:picLocks noChangeAspect="1"/>
          </p:cNvPicPr>
          <p:nvPr/>
        </p:nvPicPr>
        <p:blipFill>
          <a:blip r:embed="rId7"/>
          <a:stretch>
            <a:fillRect/>
          </a:stretch>
        </p:blipFill>
        <p:spPr>
          <a:xfrm>
            <a:off x="6248183" y="5840803"/>
            <a:ext cx="5292515" cy="477194"/>
          </a:xfrm>
          <a:prstGeom prst="rect">
            <a:avLst/>
          </a:prstGeom>
          <a:ln>
            <a:solidFill>
              <a:srgbClr val="FF0000"/>
            </a:solidFill>
          </a:ln>
        </p:spPr>
      </p:pic>
      <p:cxnSp>
        <p:nvCxnSpPr>
          <p:cNvPr id="24" name="Straight Connector 23"/>
          <p:cNvCxnSpPr/>
          <p:nvPr/>
        </p:nvCxnSpPr>
        <p:spPr>
          <a:xfrm flipH="1">
            <a:off x="5630673" y="663590"/>
            <a:ext cx="10274" cy="57098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8"/>
          <a:stretch>
            <a:fillRect/>
          </a:stretch>
        </p:blipFill>
        <p:spPr>
          <a:xfrm>
            <a:off x="515253" y="813846"/>
            <a:ext cx="1772079" cy="512677"/>
          </a:xfrm>
          <a:prstGeom prst="rect">
            <a:avLst/>
          </a:prstGeom>
        </p:spPr>
      </p:pic>
      <p:sp>
        <p:nvSpPr>
          <p:cNvPr id="27" name="Left Arrow 26"/>
          <p:cNvSpPr/>
          <p:nvPr/>
        </p:nvSpPr>
        <p:spPr>
          <a:xfrm rot="10800000">
            <a:off x="2376034" y="898393"/>
            <a:ext cx="425524" cy="360657"/>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pic>
        <p:nvPicPr>
          <p:cNvPr id="28" name="Picture 27"/>
          <p:cNvPicPr>
            <a:picLocks noChangeAspect="1"/>
          </p:cNvPicPr>
          <p:nvPr/>
        </p:nvPicPr>
        <p:blipFill>
          <a:blip r:embed="rId9"/>
          <a:stretch>
            <a:fillRect/>
          </a:stretch>
        </p:blipFill>
        <p:spPr>
          <a:xfrm>
            <a:off x="2892575" y="749451"/>
            <a:ext cx="2713458" cy="598557"/>
          </a:xfrm>
          <a:prstGeom prst="rect">
            <a:avLst/>
          </a:prstGeom>
        </p:spPr>
      </p:pic>
      <p:pic>
        <p:nvPicPr>
          <p:cNvPr id="29" name="Picture 28"/>
          <p:cNvPicPr>
            <a:picLocks noChangeAspect="1"/>
          </p:cNvPicPr>
          <p:nvPr/>
        </p:nvPicPr>
        <p:blipFill>
          <a:blip r:embed="rId10"/>
          <a:stretch>
            <a:fillRect/>
          </a:stretch>
        </p:blipFill>
        <p:spPr>
          <a:xfrm>
            <a:off x="655896" y="1621439"/>
            <a:ext cx="1360427" cy="480151"/>
          </a:xfrm>
          <a:prstGeom prst="rect">
            <a:avLst/>
          </a:prstGeom>
        </p:spPr>
      </p:pic>
      <p:pic>
        <p:nvPicPr>
          <p:cNvPr id="32" name="Picture 31"/>
          <p:cNvPicPr>
            <a:picLocks noChangeAspect="1"/>
          </p:cNvPicPr>
          <p:nvPr/>
        </p:nvPicPr>
        <p:blipFill>
          <a:blip r:embed="rId11"/>
          <a:stretch>
            <a:fillRect/>
          </a:stretch>
        </p:blipFill>
        <p:spPr>
          <a:xfrm>
            <a:off x="626105" y="2577968"/>
            <a:ext cx="1923405" cy="593803"/>
          </a:xfrm>
          <a:prstGeom prst="rect">
            <a:avLst/>
          </a:prstGeom>
        </p:spPr>
      </p:pic>
      <p:pic>
        <p:nvPicPr>
          <p:cNvPr id="33" name="Picture 32"/>
          <p:cNvPicPr>
            <a:picLocks noChangeAspect="1"/>
          </p:cNvPicPr>
          <p:nvPr/>
        </p:nvPicPr>
        <p:blipFill>
          <a:blip r:embed="rId12"/>
          <a:stretch>
            <a:fillRect/>
          </a:stretch>
        </p:blipFill>
        <p:spPr>
          <a:xfrm>
            <a:off x="2617153" y="2712141"/>
            <a:ext cx="2097308" cy="364116"/>
          </a:xfrm>
          <a:prstGeom prst="rect">
            <a:avLst/>
          </a:prstGeom>
        </p:spPr>
      </p:pic>
      <p:pic>
        <p:nvPicPr>
          <p:cNvPr id="34" name="Picture 33"/>
          <p:cNvPicPr>
            <a:picLocks noChangeAspect="1"/>
          </p:cNvPicPr>
          <p:nvPr/>
        </p:nvPicPr>
        <p:blipFill>
          <a:blip r:embed="rId13"/>
          <a:stretch>
            <a:fillRect/>
          </a:stretch>
        </p:blipFill>
        <p:spPr>
          <a:xfrm>
            <a:off x="1587807" y="3203138"/>
            <a:ext cx="2201458" cy="566457"/>
          </a:xfrm>
          <a:prstGeom prst="rect">
            <a:avLst/>
          </a:prstGeom>
          <a:ln>
            <a:solidFill>
              <a:srgbClr val="FF0000"/>
            </a:solidFill>
          </a:ln>
        </p:spPr>
      </p:pic>
      <p:sp>
        <p:nvSpPr>
          <p:cNvPr id="35" name="Rectangle 34"/>
          <p:cNvSpPr/>
          <p:nvPr/>
        </p:nvSpPr>
        <p:spPr>
          <a:xfrm>
            <a:off x="547164" y="3861586"/>
            <a:ext cx="4957067" cy="2031325"/>
          </a:xfrm>
          <a:prstGeom prst="rect">
            <a:avLst/>
          </a:prstGeom>
        </p:spPr>
        <p:txBody>
          <a:bodyPr wrap="square">
            <a:spAutoFit/>
          </a:bodyPr>
          <a:lstStyle/>
          <a:p>
            <a:pPr algn="just" rtl="1"/>
            <a:r>
              <a:rPr lang="ar-IQ" dirty="0"/>
              <a:t>(ملاحظة: </a:t>
            </a:r>
            <a:r>
              <a:rPr lang="ar-IQ" dirty="0" smtClean="0"/>
              <a:t>لاغرانج غير معتمد على </a:t>
            </a:r>
            <a:r>
              <a:rPr lang="ar-IQ" dirty="0"/>
              <a:t>الإحداثي المعمم X</a:t>
            </a:r>
            <a:r>
              <a:rPr lang="ar-IQ" dirty="0" smtClean="0"/>
              <a:t>. </a:t>
            </a:r>
            <a:r>
              <a:rPr lang="ar-IQ" dirty="0"/>
              <a:t>زخمه </a:t>
            </a:r>
            <a:r>
              <a:rPr lang="ar-IQ" dirty="0" smtClean="0"/>
              <a:t>المرافق هو </a:t>
            </a:r>
            <a:r>
              <a:rPr lang="ar-IQ" dirty="0"/>
              <a:t>المصطلح الأول بين قوسين في المعادلة السابقة: الزخم الخطي الكلي للنظام في الاتجاه X. هذا الزخم هو ثابت الحركة. يجب أن يكون مقدارًا محفوظًا ، نظرًا لأن الطاقة الكامنة للنظام مستقلة عن هذا الإحداثي (وهذا هو السبب في أن لاغرانج يفقد هذا </a:t>
            </a:r>
            <a:r>
              <a:rPr lang="ar-IQ" dirty="0" smtClean="0"/>
              <a:t>الاحداثي المعمم) </a:t>
            </a:r>
            <a:r>
              <a:rPr lang="ar-IQ" dirty="0"/>
              <a:t>، وبالتالي ، لا توجد قوى خارجية صافية تعمل في هذا الاتجاه</a:t>
            </a:r>
            <a:r>
              <a:rPr lang="ar-IQ" dirty="0" smtClean="0"/>
              <a:t>.) اي ان التعجيل صفر </a:t>
            </a:r>
            <a:endParaRPr lang="ar-IQ" dirty="0"/>
          </a:p>
        </p:txBody>
      </p:sp>
      <p:sp>
        <p:nvSpPr>
          <p:cNvPr id="36" name="Left Arrow 35"/>
          <p:cNvSpPr/>
          <p:nvPr/>
        </p:nvSpPr>
        <p:spPr>
          <a:xfrm rot="12598770">
            <a:off x="1964193" y="2207255"/>
            <a:ext cx="1360560" cy="360657"/>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sp>
        <p:nvSpPr>
          <p:cNvPr id="37" name="Left Arrow 36"/>
          <p:cNvSpPr/>
          <p:nvPr/>
        </p:nvSpPr>
        <p:spPr>
          <a:xfrm rot="16200000">
            <a:off x="1142807" y="2197667"/>
            <a:ext cx="416007" cy="473993"/>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pic>
        <p:nvPicPr>
          <p:cNvPr id="39" name="Picture 38"/>
          <p:cNvPicPr>
            <a:picLocks noChangeAspect="1"/>
          </p:cNvPicPr>
          <p:nvPr/>
        </p:nvPicPr>
        <p:blipFill>
          <a:blip r:embed="rId14"/>
          <a:stretch>
            <a:fillRect/>
          </a:stretch>
        </p:blipFill>
        <p:spPr>
          <a:xfrm>
            <a:off x="927987" y="5716150"/>
            <a:ext cx="1457325" cy="628650"/>
          </a:xfrm>
          <a:prstGeom prst="rect">
            <a:avLst/>
          </a:prstGeom>
        </p:spPr>
      </p:pic>
      <p:pic>
        <p:nvPicPr>
          <p:cNvPr id="38" name="Picture 37"/>
          <p:cNvPicPr>
            <a:picLocks noChangeAspect="1"/>
          </p:cNvPicPr>
          <p:nvPr/>
        </p:nvPicPr>
        <p:blipFill>
          <a:blip r:embed="rId15"/>
          <a:stretch>
            <a:fillRect/>
          </a:stretch>
        </p:blipFill>
        <p:spPr>
          <a:xfrm rot="5400000">
            <a:off x="9794036" y="3093393"/>
            <a:ext cx="4467225" cy="323850"/>
          </a:xfrm>
          <a:prstGeom prst="rect">
            <a:avLst/>
          </a:prstGeom>
        </p:spPr>
      </p:pic>
      <p:pic>
        <p:nvPicPr>
          <p:cNvPr id="11" name="Picture 10"/>
          <p:cNvPicPr>
            <a:picLocks noChangeAspect="1"/>
          </p:cNvPicPr>
          <p:nvPr/>
        </p:nvPicPr>
        <p:blipFill>
          <a:blip r:embed="rId16"/>
          <a:stretch>
            <a:fillRect/>
          </a:stretch>
        </p:blipFill>
        <p:spPr>
          <a:xfrm>
            <a:off x="9961273" y="4255951"/>
            <a:ext cx="1676400" cy="1362075"/>
          </a:xfrm>
          <a:prstGeom prst="rect">
            <a:avLst/>
          </a:prstGeom>
        </p:spPr>
      </p:pic>
    </p:spTree>
    <p:extLst>
      <p:ext uri="{BB962C8B-B14F-4D97-AF65-F5344CB8AC3E}">
        <p14:creationId xmlns:p14="http://schemas.microsoft.com/office/powerpoint/2010/main" val="257616904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47446" y="6465534"/>
            <a:ext cx="2857368"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1" name="Rectangle 10"/>
          <p:cNvSpPr/>
          <p:nvPr/>
        </p:nvSpPr>
        <p:spPr>
          <a:xfrm>
            <a:off x="6657184" y="560454"/>
            <a:ext cx="4957067" cy="369332"/>
          </a:xfrm>
          <a:prstGeom prst="rect">
            <a:avLst/>
          </a:prstGeom>
        </p:spPr>
        <p:txBody>
          <a:bodyPr wrap="square">
            <a:spAutoFit/>
          </a:bodyPr>
          <a:lstStyle/>
          <a:p>
            <a:pPr algn="just" rtl="1"/>
            <a:r>
              <a:rPr lang="ar-IQ" dirty="0" smtClean="0"/>
              <a:t>اذا افترضنا لايوجد تعجيل زاوي او سرعة زاوية فان المعادلة </a:t>
            </a:r>
            <a:endParaRPr lang="ar-IQ" dirty="0"/>
          </a:p>
        </p:txBody>
      </p:sp>
      <p:pic>
        <p:nvPicPr>
          <p:cNvPr id="12" name="Picture 11"/>
          <p:cNvPicPr>
            <a:picLocks noChangeAspect="1"/>
          </p:cNvPicPr>
          <p:nvPr/>
        </p:nvPicPr>
        <p:blipFill>
          <a:blip r:embed="rId3"/>
          <a:stretch>
            <a:fillRect/>
          </a:stretch>
        </p:blipFill>
        <p:spPr>
          <a:xfrm>
            <a:off x="7483713" y="1168276"/>
            <a:ext cx="2201458" cy="566457"/>
          </a:xfrm>
          <a:prstGeom prst="rect">
            <a:avLst/>
          </a:prstGeom>
          <a:ln>
            <a:solidFill>
              <a:srgbClr val="FF0000"/>
            </a:solidFill>
          </a:ln>
        </p:spPr>
      </p:pic>
      <p:sp>
        <p:nvSpPr>
          <p:cNvPr id="13" name="Left Arrow 12"/>
          <p:cNvSpPr/>
          <p:nvPr/>
        </p:nvSpPr>
        <p:spPr>
          <a:xfrm rot="16200000">
            <a:off x="8376438" y="1944230"/>
            <a:ext cx="416007" cy="473993"/>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b="1">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4"/>
          <a:stretch>
            <a:fillRect/>
          </a:stretch>
        </p:blipFill>
        <p:spPr>
          <a:xfrm>
            <a:off x="7999784" y="2490434"/>
            <a:ext cx="1169314" cy="706728"/>
          </a:xfrm>
          <a:prstGeom prst="rect">
            <a:avLst/>
          </a:prstGeom>
          <a:ln>
            <a:solidFill>
              <a:srgbClr val="FF0000"/>
            </a:solidFill>
          </a:ln>
        </p:spPr>
      </p:pic>
      <p:sp>
        <p:nvSpPr>
          <p:cNvPr id="15" name="Rectangle 14"/>
          <p:cNvSpPr/>
          <p:nvPr/>
        </p:nvSpPr>
        <p:spPr>
          <a:xfrm>
            <a:off x="6812241" y="3465569"/>
            <a:ext cx="4957067" cy="646331"/>
          </a:xfrm>
          <a:prstGeom prst="rect">
            <a:avLst/>
          </a:prstGeom>
        </p:spPr>
        <p:txBody>
          <a:bodyPr wrap="square">
            <a:spAutoFit/>
          </a:bodyPr>
          <a:lstStyle/>
          <a:p>
            <a:pPr algn="just" rtl="1"/>
            <a:r>
              <a:rPr lang="ar-IQ" dirty="0" smtClean="0"/>
              <a:t>فستمثل حركة البنول بتعجل افقي بحيث يكون للبندول بزاوية ثابتة اثناء هذه الحركة </a:t>
            </a:r>
            <a:endParaRPr lang="ar-IQ" dirty="0"/>
          </a:p>
        </p:txBody>
      </p:sp>
      <p:pic>
        <p:nvPicPr>
          <p:cNvPr id="19" name="Picture 18"/>
          <p:cNvPicPr>
            <a:picLocks noChangeAspect="1"/>
          </p:cNvPicPr>
          <p:nvPr/>
        </p:nvPicPr>
        <p:blipFill>
          <a:blip r:embed="rId5"/>
          <a:stretch>
            <a:fillRect/>
          </a:stretch>
        </p:blipFill>
        <p:spPr>
          <a:xfrm rot="5400000">
            <a:off x="9794036" y="3093393"/>
            <a:ext cx="4467225" cy="323850"/>
          </a:xfrm>
          <a:prstGeom prst="rect">
            <a:avLst/>
          </a:prstGeom>
        </p:spPr>
      </p:pic>
    </p:spTree>
    <p:extLst>
      <p:ext uri="{BB962C8B-B14F-4D97-AF65-F5344CB8AC3E}">
        <p14:creationId xmlns:p14="http://schemas.microsoft.com/office/powerpoint/2010/main" val="339397669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47446" y="6465534"/>
            <a:ext cx="2857368"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19" name="Picture 18"/>
          <p:cNvPicPr>
            <a:picLocks noChangeAspect="1"/>
          </p:cNvPicPr>
          <p:nvPr/>
        </p:nvPicPr>
        <p:blipFill>
          <a:blip r:embed="rId3"/>
          <a:stretch>
            <a:fillRect/>
          </a:stretch>
        </p:blipFill>
        <p:spPr>
          <a:xfrm rot="5400000">
            <a:off x="9794036" y="3093393"/>
            <a:ext cx="4467225" cy="323850"/>
          </a:xfrm>
          <a:prstGeom prst="rect">
            <a:avLst/>
          </a:prstGeom>
        </p:spPr>
      </p:pic>
      <p:pic>
        <p:nvPicPr>
          <p:cNvPr id="4" name="Picture 3"/>
          <p:cNvPicPr>
            <a:picLocks noChangeAspect="1"/>
          </p:cNvPicPr>
          <p:nvPr/>
        </p:nvPicPr>
        <p:blipFill>
          <a:blip r:embed="rId4"/>
          <a:stretch>
            <a:fillRect/>
          </a:stretch>
        </p:blipFill>
        <p:spPr>
          <a:xfrm>
            <a:off x="755358" y="1021705"/>
            <a:ext cx="3419627" cy="343456"/>
          </a:xfrm>
          <a:prstGeom prst="rect">
            <a:avLst/>
          </a:prstGeom>
        </p:spPr>
      </p:pic>
      <p:pic>
        <p:nvPicPr>
          <p:cNvPr id="9" name="Picture 8"/>
          <p:cNvPicPr>
            <a:picLocks noChangeAspect="1"/>
          </p:cNvPicPr>
          <p:nvPr/>
        </p:nvPicPr>
        <p:blipFill>
          <a:blip r:embed="rId5"/>
          <a:stretch>
            <a:fillRect/>
          </a:stretch>
        </p:blipFill>
        <p:spPr>
          <a:xfrm>
            <a:off x="755358" y="1528411"/>
            <a:ext cx="1191477" cy="360214"/>
          </a:xfrm>
          <a:prstGeom prst="rect">
            <a:avLst/>
          </a:prstGeom>
        </p:spPr>
      </p:pic>
      <p:pic>
        <p:nvPicPr>
          <p:cNvPr id="10" name="Picture 9"/>
          <p:cNvPicPr>
            <a:picLocks noChangeAspect="1"/>
          </p:cNvPicPr>
          <p:nvPr/>
        </p:nvPicPr>
        <p:blipFill>
          <a:blip r:embed="rId6"/>
          <a:stretch>
            <a:fillRect/>
          </a:stretch>
        </p:blipFill>
        <p:spPr>
          <a:xfrm>
            <a:off x="755358" y="2051875"/>
            <a:ext cx="1994460" cy="1082707"/>
          </a:xfrm>
          <a:prstGeom prst="rect">
            <a:avLst/>
          </a:prstGeom>
        </p:spPr>
      </p:pic>
      <p:pic>
        <p:nvPicPr>
          <p:cNvPr id="14" name="Picture 13"/>
          <p:cNvPicPr>
            <a:picLocks noChangeAspect="1"/>
          </p:cNvPicPr>
          <p:nvPr/>
        </p:nvPicPr>
        <p:blipFill>
          <a:blip r:embed="rId7"/>
          <a:stretch>
            <a:fillRect/>
          </a:stretch>
        </p:blipFill>
        <p:spPr>
          <a:xfrm>
            <a:off x="3084452" y="2073301"/>
            <a:ext cx="3222203" cy="1061281"/>
          </a:xfrm>
          <a:prstGeom prst="rect">
            <a:avLst/>
          </a:prstGeom>
        </p:spPr>
      </p:pic>
      <p:pic>
        <p:nvPicPr>
          <p:cNvPr id="21" name="Picture 20"/>
          <p:cNvPicPr>
            <a:picLocks noChangeAspect="1"/>
          </p:cNvPicPr>
          <p:nvPr/>
        </p:nvPicPr>
        <p:blipFill>
          <a:blip r:embed="rId8"/>
          <a:stretch>
            <a:fillRect/>
          </a:stretch>
        </p:blipFill>
        <p:spPr>
          <a:xfrm>
            <a:off x="856512" y="3258897"/>
            <a:ext cx="3459933" cy="500933"/>
          </a:xfrm>
          <a:prstGeom prst="rect">
            <a:avLst/>
          </a:prstGeom>
        </p:spPr>
      </p:pic>
      <p:pic>
        <p:nvPicPr>
          <p:cNvPr id="22" name="Picture 21"/>
          <p:cNvPicPr>
            <a:picLocks noChangeAspect="1"/>
          </p:cNvPicPr>
          <p:nvPr/>
        </p:nvPicPr>
        <p:blipFill>
          <a:blip r:embed="rId9"/>
          <a:stretch>
            <a:fillRect/>
          </a:stretch>
        </p:blipFill>
        <p:spPr>
          <a:xfrm>
            <a:off x="755358" y="3794047"/>
            <a:ext cx="3843901" cy="878606"/>
          </a:xfrm>
          <a:prstGeom prst="rect">
            <a:avLst/>
          </a:prstGeom>
        </p:spPr>
      </p:pic>
      <p:pic>
        <p:nvPicPr>
          <p:cNvPr id="23" name="Picture 22"/>
          <p:cNvPicPr>
            <a:picLocks noChangeAspect="1"/>
          </p:cNvPicPr>
          <p:nvPr/>
        </p:nvPicPr>
        <p:blipFill>
          <a:blip r:embed="rId10"/>
          <a:stretch>
            <a:fillRect/>
          </a:stretch>
        </p:blipFill>
        <p:spPr>
          <a:xfrm>
            <a:off x="824493" y="4769082"/>
            <a:ext cx="4042724" cy="577532"/>
          </a:xfrm>
          <a:prstGeom prst="rect">
            <a:avLst/>
          </a:prstGeom>
        </p:spPr>
      </p:pic>
    </p:spTree>
    <p:extLst>
      <p:ext uri="{BB962C8B-B14F-4D97-AF65-F5344CB8AC3E}">
        <p14:creationId xmlns:p14="http://schemas.microsoft.com/office/powerpoint/2010/main" val="345147765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3" name="Picture 2"/>
          <p:cNvPicPr>
            <a:picLocks noChangeAspect="1"/>
          </p:cNvPicPr>
          <p:nvPr/>
        </p:nvPicPr>
        <p:blipFill>
          <a:blip r:embed="rId3"/>
          <a:stretch>
            <a:fillRect/>
          </a:stretch>
        </p:blipFill>
        <p:spPr>
          <a:xfrm rot="5400000">
            <a:off x="9947856" y="3065239"/>
            <a:ext cx="4105275" cy="238125"/>
          </a:xfrm>
          <a:prstGeom prst="rect">
            <a:avLst/>
          </a:prstGeom>
        </p:spPr>
      </p:pic>
    </p:spTree>
    <p:extLst>
      <p:ext uri="{BB962C8B-B14F-4D97-AF65-F5344CB8AC3E}">
        <p14:creationId xmlns:p14="http://schemas.microsoft.com/office/powerpoint/2010/main" val="244068308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3" name="Picture 2"/>
          <p:cNvPicPr>
            <a:picLocks noChangeAspect="1"/>
          </p:cNvPicPr>
          <p:nvPr/>
        </p:nvPicPr>
        <p:blipFill>
          <a:blip r:embed="rId3"/>
          <a:stretch>
            <a:fillRect/>
          </a:stretch>
        </p:blipFill>
        <p:spPr>
          <a:xfrm rot="5400000">
            <a:off x="9947856" y="3065239"/>
            <a:ext cx="4105275" cy="238125"/>
          </a:xfrm>
          <a:prstGeom prst="rect">
            <a:avLst/>
          </a:prstGeom>
        </p:spPr>
      </p:pic>
    </p:spTree>
    <p:extLst>
      <p:ext uri="{BB962C8B-B14F-4D97-AF65-F5344CB8AC3E}">
        <p14:creationId xmlns:p14="http://schemas.microsoft.com/office/powerpoint/2010/main" val="307425488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1026" name="Picture 2" descr="https://upload.wikimedia.org/wikipedia/commons/thumb/d/df/Alembert.jpg/220px-Alem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40" y="827831"/>
            <a:ext cx="2665636" cy="33320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196582" y="1197130"/>
            <a:ext cx="1350739" cy="940388"/>
          </a:xfrm>
          <a:prstGeom prst="rect">
            <a:avLst/>
          </a:prstGeom>
        </p:spPr>
      </p:pic>
      <p:grpSp>
        <p:nvGrpSpPr>
          <p:cNvPr id="10" name="Group 9"/>
          <p:cNvGrpSpPr/>
          <p:nvPr/>
        </p:nvGrpSpPr>
        <p:grpSpPr>
          <a:xfrm>
            <a:off x="7944569" y="713727"/>
            <a:ext cx="3461204" cy="369332"/>
            <a:chOff x="6926682" y="781166"/>
            <a:chExt cx="3461204" cy="369332"/>
          </a:xfrm>
        </p:grpSpPr>
        <p:sp>
          <p:nvSpPr>
            <p:cNvPr id="4" name="Rectangle 3"/>
            <p:cNvSpPr/>
            <p:nvPr/>
          </p:nvSpPr>
          <p:spPr>
            <a:xfrm>
              <a:off x="6926682" y="781166"/>
              <a:ext cx="2331087" cy="369332"/>
            </a:xfrm>
            <a:prstGeom prst="rect">
              <a:avLst/>
            </a:prstGeom>
            <a:solidFill>
              <a:schemeClr val="accent4">
                <a:lumMod val="20000"/>
                <a:lumOff val="80000"/>
              </a:schemeClr>
            </a:solidFill>
          </p:spPr>
          <p:txBody>
            <a:bodyPr wrap="none">
              <a:spAutoFit/>
            </a:bodyPr>
            <a:lstStyle/>
            <a:p>
              <a:r>
                <a:rPr lang="ar-IQ" dirty="0"/>
                <a:t>D'Alembert's </a:t>
              </a:r>
              <a:r>
                <a:rPr lang="ar-IQ" dirty="0" smtClean="0"/>
                <a:t>Principle</a:t>
              </a:r>
              <a:endParaRPr lang="ar-IQ" dirty="0"/>
            </a:p>
          </p:txBody>
        </p:sp>
        <p:sp>
          <p:nvSpPr>
            <p:cNvPr id="9" name="Rectangle 8"/>
            <p:cNvSpPr/>
            <p:nvPr/>
          </p:nvSpPr>
          <p:spPr>
            <a:xfrm>
              <a:off x="9265463" y="781166"/>
              <a:ext cx="1122423" cy="369332"/>
            </a:xfrm>
            <a:prstGeom prst="rect">
              <a:avLst/>
            </a:prstGeom>
            <a:solidFill>
              <a:schemeClr val="accent4">
                <a:lumMod val="20000"/>
                <a:lumOff val="80000"/>
              </a:schemeClr>
            </a:solidFill>
          </p:spPr>
          <p:txBody>
            <a:bodyPr wrap="none">
              <a:spAutoFit/>
            </a:bodyPr>
            <a:lstStyle/>
            <a:p>
              <a:r>
                <a:rPr lang="ar-IQ" dirty="0"/>
                <a:t>مبدأ دالمبرت</a:t>
              </a:r>
            </a:p>
          </p:txBody>
        </p:sp>
      </p:grpSp>
      <p:sp>
        <p:nvSpPr>
          <p:cNvPr id="11" name="Rectangle 10"/>
          <p:cNvSpPr/>
          <p:nvPr/>
        </p:nvSpPr>
        <p:spPr>
          <a:xfrm>
            <a:off x="3155324" y="2296029"/>
            <a:ext cx="8598793" cy="646331"/>
          </a:xfrm>
          <a:prstGeom prst="rect">
            <a:avLst/>
          </a:prstGeom>
        </p:spPr>
        <p:txBody>
          <a:bodyPr wrap="square">
            <a:spAutoFit/>
          </a:bodyPr>
          <a:lstStyle/>
          <a:p>
            <a:pPr algn="just" rtl="1"/>
            <a:r>
              <a:rPr lang="ar-IQ" dirty="0"/>
              <a:t>تخيل أن نظامًا من </a:t>
            </a:r>
            <a:r>
              <a:rPr lang="ar-IQ" dirty="0" smtClean="0"/>
              <a:t>الجسيمات، </a:t>
            </a:r>
            <a:r>
              <a:rPr lang="ar-IQ" dirty="0"/>
              <a:t>في تكوين معين ، يخضع لعمليات إزاحة صغيرة بعيدًا عن مواقعها المفترضة ، وحساب </a:t>
            </a:r>
            <a:r>
              <a:rPr lang="ar-IQ" dirty="0" smtClean="0"/>
              <a:t>محصلة الذي </a:t>
            </a:r>
            <a:r>
              <a:rPr lang="ar-IQ" dirty="0"/>
              <a:t>تم إنجازه على النظام ثم </a:t>
            </a:r>
            <a:r>
              <a:rPr lang="ar-IQ" dirty="0" smtClean="0"/>
              <a:t>نجعل حاصل </a:t>
            </a:r>
            <a:r>
              <a:rPr lang="ar-IQ" dirty="0"/>
              <a:t>جمعه </a:t>
            </a:r>
            <a:r>
              <a:rPr lang="ar-IQ" dirty="0" smtClean="0"/>
              <a:t>صفر</a:t>
            </a:r>
            <a:r>
              <a:rPr lang="ar-IQ" dirty="0"/>
              <a:t>.</a:t>
            </a:r>
          </a:p>
        </p:txBody>
      </p:sp>
      <p:sp>
        <p:nvSpPr>
          <p:cNvPr id="12" name="Rectangle 11"/>
          <p:cNvSpPr/>
          <p:nvPr/>
        </p:nvSpPr>
        <p:spPr>
          <a:xfrm>
            <a:off x="7454720" y="3085203"/>
            <a:ext cx="4302781" cy="369332"/>
          </a:xfrm>
          <a:prstGeom prst="rect">
            <a:avLst/>
          </a:prstGeom>
        </p:spPr>
        <p:txBody>
          <a:bodyPr wrap="none">
            <a:spAutoFit/>
          </a:bodyPr>
          <a:lstStyle/>
          <a:p>
            <a:pPr algn="r" rtl="1"/>
            <a:r>
              <a:rPr lang="ar-IQ" dirty="0"/>
              <a:t>هذا هو مبدأ </a:t>
            </a:r>
            <a:r>
              <a:rPr lang="ar-IQ" dirty="0" smtClean="0"/>
              <a:t>الشغل الافتراضي، </a:t>
            </a:r>
            <a:r>
              <a:rPr lang="ar-IQ" dirty="0"/>
              <a:t>ويتم التعبير عنه بالشرط</a:t>
            </a:r>
          </a:p>
        </p:txBody>
      </p:sp>
      <p:pic>
        <p:nvPicPr>
          <p:cNvPr id="13" name="Picture 12"/>
          <p:cNvPicPr>
            <a:picLocks noChangeAspect="1"/>
          </p:cNvPicPr>
          <p:nvPr/>
        </p:nvPicPr>
        <p:blipFill>
          <a:blip r:embed="rId5"/>
          <a:stretch>
            <a:fillRect/>
          </a:stretch>
        </p:blipFill>
        <p:spPr>
          <a:xfrm>
            <a:off x="7738054" y="3469206"/>
            <a:ext cx="2267793" cy="824652"/>
          </a:xfrm>
          <a:prstGeom prst="rect">
            <a:avLst/>
          </a:prstGeom>
        </p:spPr>
      </p:pic>
      <p:pic>
        <p:nvPicPr>
          <p:cNvPr id="14" name="Picture 13"/>
          <p:cNvPicPr>
            <a:picLocks noChangeAspect="1"/>
          </p:cNvPicPr>
          <p:nvPr/>
        </p:nvPicPr>
        <p:blipFill>
          <a:blip r:embed="rId6"/>
          <a:stretch>
            <a:fillRect/>
          </a:stretch>
        </p:blipFill>
        <p:spPr>
          <a:xfrm>
            <a:off x="8196582" y="4536548"/>
            <a:ext cx="2543313" cy="344023"/>
          </a:xfrm>
          <a:prstGeom prst="rect">
            <a:avLst/>
          </a:prstGeom>
        </p:spPr>
      </p:pic>
    </p:spTree>
    <p:extLst>
      <p:ext uri="{BB962C8B-B14F-4D97-AF65-F5344CB8AC3E}">
        <p14:creationId xmlns:p14="http://schemas.microsoft.com/office/powerpoint/2010/main" val="124730337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384146" y="6465534"/>
            <a:ext cx="2820667"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6554580" y="677845"/>
            <a:ext cx="5250733" cy="461665"/>
            <a:chOff x="5260712" y="1235230"/>
            <a:chExt cx="5250733" cy="461665"/>
          </a:xfrm>
          <a:solidFill>
            <a:schemeClr val="accent4">
              <a:lumMod val="40000"/>
              <a:lumOff val="60000"/>
            </a:schemeClr>
          </a:solidFill>
        </p:grpSpPr>
        <p:sp>
          <p:nvSpPr>
            <p:cNvPr id="2" name="Rectangle 1"/>
            <p:cNvSpPr/>
            <p:nvPr/>
          </p:nvSpPr>
          <p:spPr>
            <a:xfrm>
              <a:off x="8363100" y="1235230"/>
              <a:ext cx="2148345" cy="461665"/>
            </a:xfrm>
            <a:prstGeom prst="rect">
              <a:avLst/>
            </a:prstGeom>
            <a:grpFill/>
          </p:spPr>
          <p:txBody>
            <a:bodyPr wrap="none">
              <a:spAutoFit/>
            </a:bodyPr>
            <a:lstStyle/>
            <a:p>
              <a:r>
                <a:rPr lang="ar-IQ" sz="2400" dirty="0"/>
                <a:t>مبدأ </a:t>
              </a:r>
              <a:r>
                <a:rPr lang="ar-IQ" sz="2400" dirty="0" smtClean="0"/>
                <a:t> تغاير هاملتون </a:t>
              </a:r>
              <a:endParaRPr lang="ar-IQ" sz="2400" dirty="0"/>
            </a:p>
          </p:txBody>
        </p:sp>
        <p:sp>
          <p:nvSpPr>
            <p:cNvPr id="4" name="Rectangle 3"/>
            <p:cNvSpPr/>
            <p:nvPr/>
          </p:nvSpPr>
          <p:spPr>
            <a:xfrm>
              <a:off x="5260712" y="1235230"/>
              <a:ext cx="4067973" cy="461665"/>
            </a:xfrm>
            <a:prstGeom prst="rect">
              <a:avLst/>
            </a:prstGeom>
            <a:grpFill/>
          </p:spPr>
          <p:txBody>
            <a:bodyPr wrap="none">
              <a:spAutoFit/>
            </a:bodyPr>
            <a:lstStyle/>
            <a:p>
              <a:r>
                <a:rPr lang="ar-IQ" sz="2400" dirty="0"/>
                <a:t>Hamilton's variational principle</a:t>
              </a:r>
            </a:p>
          </p:txBody>
        </p:sp>
      </p:grpSp>
      <p:sp>
        <p:nvSpPr>
          <p:cNvPr id="10" name="Rectangle 9"/>
          <p:cNvSpPr/>
          <p:nvPr/>
        </p:nvSpPr>
        <p:spPr>
          <a:xfrm>
            <a:off x="7692464" y="1245390"/>
            <a:ext cx="4188967" cy="461665"/>
          </a:xfrm>
          <a:prstGeom prst="rect">
            <a:avLst/>
          </a:prstGeom>
        </p:spPr>
        <p:txBody>
          <a:bodyPr wrap="none">
            <a:spAutoFit/>
          </a:bodyPr>
          <a:lstStyle/>
          <a:p>
            <a:r>
              <a:rPr lang="ar-IQ" sz="2400" dirty="0"/>
              <a:t>ينص مبدأ تغاير </a:t>
            </a:r>
            <a:r>
              <a:rPr lang="ar-IQ" sz="2400" dirty="0" smtClean="0"/>
              <a:t>هاميلتون على </a:t>
            </a:r>
            <a:r>
              <a:rPr lang="ar-IQ" sz="2400" dirty="0"/>
              <a:t>أن التكامل</a:t>
            </a:r>
          </a:p>
        </p:txBody>
      </p:sp>
      <p:pic>
        <p:nvPicPr>
          <p:cNvPr id="11" name="Picture 10"/>
          <p:cNvPicPr>
            <a:picLocks noChangeAspect="1"/>
          </p:cNvPicPr>
          <p:nvPr/>
        </p:nvPicPr>
        <p:blipFill>
          <a:blip r:embed="rId3"/>
          <a:stretch>
            <a:fillRect/>
          </a:stretch>
        </p:blipFill>
        <p:spPr>
          <a:xfrm>
            <a:off x="6519720" y="1743157"/>
            <a:ext cx="1565781" cy="674906"/>
          </a:xfrm>
          <a:prstGeom prst="rect">
            <a:avLst/>
          </a:prstGeom>
        </p:spPr>
      </p:pic>
      <p:pic>
        <p:nvPicPr>
          <p:cNvPr id="19" name="Picture 18"/>
          <p:cNvPicPr>
            <a:picLocks noChangeAspect="1"/>
          </p:cNvPicPr>
          <p:nvPr/>
        </p:nvPicPr>
        <p:blipFill>
          <a:blip r:embed="rId4"/>
          <a:stretch>
            <a:fillRect/>
          </a:stretch>
        </p:blipFill>
        <p:spPr>
          <a:xfrm>
            <a:off x="5034247" y="5507373"/>
            <a:ext cx="2499704" cy="755405"/>
          </a:xfrm>
          <a:prstGeom prst="rect">
            <a:avLst/>
          </a:prstGeom>
        </p:spPr>
      </p:pic>
      <p:pic>
        <p:nvPicPr>
          <p:cNvPr id="22" name="Picture 21"/>
          <p:cNvPicPr>
            <a:picLocks noChangeAspect="1"/>
          </p:cNvPicPr>
          <p:nvPr/>
        </p:nvPicPr>
        <p:blipFill>
          <a:blip r:embed="rId5"/>
          <a:stretch>
            <a:fillRect/>
          </a:stretch>
        </p:blipFill>
        <p:spPr>
          <a:xfrm>
            <a:off x="471242" y="1291548"/>
            <a:ext cx="6057430" cy="4393506"/>
          </a:xfrm>
          <a:prstGeom prst="rect">
            <a:avLst/>
          </a:prstGeom>
        </p:spPr>
      </p:pic>
      <p:sp>
        <p:nvSpPr>
          <p:cNvPr id="24" name="Rectangle 23"/>
          <p:cNvSpPr/>
          <p:nvPr/>
        </p:nvSpPr>
        <p:spPr>
          <a:xfrm>
            <a:off x="5034248" y="4847321"/>
            <a:ext cx="6689082" cy="830997"/>
          </a:xfrm>
          <a:prstGeom prst="rect">
            <a:avLst/>
          </a:prstGeom>
        </p:spPr>
        <p:txBody>
          <a:bodyPr wrap="square">
            <a:spAutoFit/>
          </a:bodyPr>
          <a:lstStyle/>
          <a:p>
            <a:pPr algn="r" rtl="1"/>
            <a:r>
              <a:rPr lang="ar-IQ" sz="2400" dirty="0"/>
              <a:t>الحركة الفعلية التي تحدث هي التي تزيد أو تصغر التكامل السابق. يمكن التعبير عن هذا </a:t>
            </a:r>
            <a:r>
              <a:rPr lang="ar-IQ" sz="2400" dirty="0" smtClean="0"/>
              <a:t>الحالة رياضيًا:</a:t>
            </a:r>
            <a:endParaRPr lang="ar-IQ" sz="2400" dirty="0"/>
          </a:p>
        </p:txBody>
      </p:sp>
      <p:sp>
        <p:nvSpPr>
          <p:cNvPr id="26" name="Rectangle 25"/>
          <p:cNvSpPr/>
          <p:nvPr/>
        </p:nvSpPr>
        <p:spPr>
          <a:xfrm>
            <a:off x="5656131" y="2580976"/>
            <a:ext cx="6099972" cy="1200329"/>
          </a:xfrm>
          <a:prstGeom prst="rect">
            <a:avLst/>
          </a:prstGeom>
        </p:spPr>
        <p:txBody>
          <a:bodyPr wrap="square">
            <a:spAutoFit/>
          </a:bodyPr>
          <a:lstStyle/>
          <a:p>
            <a:pPr algn="r" rtl="1"/>
            <a:r>
              <a:rPr lang="ar-IQ" sz="2400" dirty="0"/>
              <a:t>إذا تم أخذ مسار الحركة المحتملة لنظام مادي ، فإن هذا هو أقصى حد عند تقييمه على طول مسار الحركة الذي يتم اتخاذه بالفعل.</a:t>
            </a:r>
          </a:p>
        </p:txBody>
      </p:sp>
      <p:sp>
        <p:nvSpPr>
          <p:cNvPr id="27" name="Rectangle 26"/>
          <p:cNvSpPr/>
          <p:nvPr/>
        </p:nvSpPr>
        <p:spPr>
          <a:xfrm>
            <a:off x="6579191" y="3817308"/>
            <a:ext cx="5146220" cy="830997"/>
          </a:xfrm>
          <a:prstGeom prst="rect">
            <a:avLst/>
          </a:prstGeom>
        </p:spPr>
        <p:txBody>
          <a:bodyPr wrap="square">
            <a:spAutoFit/>
          </a:bodyPr>
          <a:lstStyle/>
          <a:p>
            <a:pPr algn="r" rtl="1"/>
            <a:r>
              <a:rPr lang="ar-IQ" sz="2400" dirty="0"/>
              <a:t>L = T - V هو </a:t>
            </a:r>
            <a:r>
              <a:rPr lang="ar-IQ" sz="2400" dirty="0" smtClean="0"/>
              <a:t>لاكرانجين </a:t>
            </a:r>
            <a:r>
              <a:rPr lang="ar-IQ" sz="2400" dirty="0"/>
              <a:t>النظام أو الفرق بين طاقته الحركية وطاقته الكامنة.</a:t>
            </a:r>
          </a:p>
        </p:txBody>
      </p:sp>
      <p:sp>
        <p:nvSpPr>
          <p:cNvPr id="21" name="Rectangular Callout 20"/>
          <p:cNvSpPr/>
          <p:nvPr/>
        </p:nvSpPr>
        <p:spPr>
          <a:xfrm flipV="1">
            <a:off x="10551577" y="3880771"/>
            <a:ext cx="1117744" cy="352035"/>
          </a:xfrm>
          <a:prstGeom prst="wedgeRectCallout">
            <a:avLst>
              <a:gd name="adj1" fmla="val -311191"/>
              <a:gd name="adj2" fmla="val 5139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pic>
        <p:nvPicPr>
          <p:cNvPr id="3" name="Picture 2"/>
          <p:cNvPicPr>
            <a:picLocks noChangeAspect="1"/>
          </p:cNvPicPr>
          <p:nvPr/>
        </p:nvPicPr>
        <p:blipFill>
          <a:blip r:embed="rId6"/>
          <a:stretch>
            <a:fillRect/>
          </a:stretch>
        </p:blipFill>
        <p:spPr>
          <a:xfrm rot="5400000">
            <a:off x="10524372" y="3490310"/>
            <a:ext cx="3057525" cy="238125"/>
          </a:xfrm>
          <a:prstGeom prst="rect">
            <a:avLst/>
          </a:prstGeom>
        </p:spPr>
      </p:pic>
    </p:spTree>
    <p:extLst>
      <p:ext uri="{BB962C8B-B14F-4D97-AF65-F5344CB8AC3E}">
        <p14:creationId xmlns:p14="http://schemas.microsoft.com/office/powerpoint/2010/main" val="143798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4" y="6465534"/>
            <a:ext cx="279000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2" name="Rectangle 11"/>
          <p:cNvSpPr/>
          <p:nvPr/>
        </p:nvSpPr>
        <p:spPr>
          <a:xfrm>
            <a:off x="4056405" y="733561"/>
            <a:ext cx="7776327" cy="923330"/>
          </a:xfrm>
          <a:prstGeom prst="rect">
            <a:avLst/>
          </a:prstGeom>
        </p:spPr>
        <p:txBody>
          <a:bodyPr wrap="square">
            <a:spAutoFit/>
          </a:bodyPr>
          <a:lstStyle/>
          <a:p>
            <a:pPr algn="r" rtl="1"/>
            <a:r>
              <a:rPr lang="ar-IQ" dirty="0"/>
              <a:t>مبدأ تغاير </a:t>
            </a:r>
            <a:r>
              <a:rPr lang="ar-IQ" dirty="0" smtClean="0"/>
              <a:t>هاملتون لحالة </a:t>
            </a:r>
            <a:r>
              <a:rPr lang="ar-IQ" dirty="0"/>
              <a:t>الجسيم سقط من السكون في مجال جاذبية منتظم. سنرى أن التكامل في المعادلة </a:t>
            </a:r>
            <a:r>
              <a:rPr lang="ar-IQ" dirty="0" smtClean="0"/>
              <a:t> السابقة </a:t>
            </a:r>
            <a:r>
              <a:rPr lang="ar-IQ" dirty="0"/>
              <a:t>هو أقصى حد عندما يكون المسار الذي يسلكه </a:t>
            </a:r>
            <a:r>
              <a:rPr lang="ar-IQ" dirty="0" smtClean="0"/>
              <a:t>الجسيم هو نفسة الذي </a:t>
            </a:r>
            <a:r>
              <a:rPr lang="ar-IQ" dirty="0"/>
              <a:t>يخضع له الجسيم لقانون نيوتن </a:t>
            </a:r>
            <a:r>
              <a:rPr lang="ar-IQ" dirty="0" smtClean="0"/>
              <a:t>الثاني (</a:t>
            </a:r>
            <a:r>
              <a:rPr lang="en-GB" dirty="0"/>
              <a:t>Newton's second law</a:t>
            </a:r>
            <a:r>
              <a:rPr lang="ar-IQ" dirty="0" smtClean="0"/>
              <a:t>).</a:t>
            </a:r>
            <a:endParaRPr lang="ar-IQ" dirty="0"/>
          </a:p>
        </p:txBody>
      </p:sp>
      <p:pic>
        <p:nvPicPr>
          <p:cNvPr id="13" name="Picture 12"/>
          <p:cNvPicPr>
            <a:picLocks noChangeAspect="1"/>
          </p:cNvPicPr>
          <p:nvPr/>
        </p:nvPicPr>
        <p:blipFill>
          <a:blip r:embed="rId3"/>
          <a:stretch>
            <a:fillRect/>
          </a:stretch>
        </p:blipFill>
        <p:spPr>
          <a:xfrm>
            <a:off x="639640" y="517375"/>
            <a:ext cx="3407828" cy="3067046"/>
          </a:xfrm>
          <a:prstGeom prst="rect">
            <a:avLst/>
          </a:prstGeom>
        </p:spPr>
      </p:pic>
      <p:pic>
        <p:nvPicPr>
          <p:cNvPr id="2" name="Picture 1"/>
          <p:cNvPicPr>
            <a:picLocks noChangeAspect="1"/>
          </p:cNvPicPr>
          <p:nvPr/>
        </p:nvPicPr>
        <p:blipFill>
          <a:blip r:embed="rId4"/>
          <a:stretch>
            <a:fillRect/>
          </a:stretch>
        </p:blipFill>
        <p:spPr>
          <a:xfrm>
            <a:off x="675618" y="3618747"/>
            <a:ext cx="3371850" cy="2705100"/>
          </a:xfrm>
          <a:prstGeom prst="rect">
            <a:avLst/>
          </a:prstGeom>
        </p:spPr>
      </p:pic>
      <p:grpSp>
        <p:nvGrpSpPr>
          <p:cNvPr id="15" name="Group 14"/>
          <p:cNvGrpSpPr/>
          <p:nvPr/>
        </p:nvGrpSpPr>
        <p:grpSpPr>
          <a:xfrm>
            <a:off x="5766786" y="1871496"/>
            <a:ext cx="6096000" cy="646331"/>
            <a:chOff x="5736732" y="1847257"/>
            <a:chExt cx="6096000" cy="646331"/>
          </a:xfrm>
        </p:grpSpPr>
        <p:sp>
          <p:nvSpPr>
            <p:cNvPr id="4" name="Rectangle 3"/>
            <p:cNvSpPr/>
            <p:nvPr/>
          </p:nvSpPr>
          <p:spPr>
            <a:xfrm>
              <a:off x="5736732" y="1847257"/>
              <a:ext cx="6096000" cy="646331"/>
            </a:xfrm>
            <a:prstGeom prst="rect">
              <a:avLst/>
            </a:prstGeom>
          </p:spPr>
          <p:txBody>
            <a:bodyPr>
              <a:spAutoFit/>
            </a:bodyPr>
            <a:lstStyle/>
            <a:p>
              <a:pPr algn="r" rtl="1"/>
              <a:r>
                <a:rPr lang="ar-IQ" dirty="0" smtClean="0"/>
                <a:t>حيث يمثل  Sy و      عمليات </a:t>
              </a:r>
              <a:r>
                <a:rPr lang="ar-IQ" dirty="0"/>
                <a:t>إزاحة افتراضية صغيرة لـ </a:t>
              </a:r>
              <a:r>
                <a:rPr lang="ar-IQ" dirty="0" smtClean="0"/>
                <a:t>   و   بعيدًا </a:t>
              </a:r>
              <a:r>
                <a:rPr lang="ar-IQ" dirty="0"/>
                <a:t>عن الموضع الحقيقي وسرعة الجسيم في أي وقت t أثناء حركته الفعلية (الشكل).</a:t>
              </a:r>
            </a:p>
          </p:txBody>
        </p:sp>
        <p:pic>
          <p:nvPicPr>
            <p:cNvPr id="9" name="Picture 8"/>
            <p:cNvPicPr>
              <a:picLocks noChangeAspect="1"/>
            </p:cNvPicPr>
            <p:nvPr/>
          </p:nvPicPr>
          <p:blipFill>
            <a:blip r:embed="rId5"/>
            <a:stretch>
              <a:fillRect/>
            </a:stretch>
          </p:blipFill>
          <p:spPr>
            <a:xfrm>
              <a:off x="10653544" y="1908023"/>
              <a:ext cx="257175" cy="285750"/>
            </a:xfrm>
            <a:prstGeom prst="rect">
              <a:avLst/>
            </a:prstGeom>
          </p:spPr>
        </p:pic>
        <p:pic>
          <p:nvPicPr>
            <p:cNvPr id="10" name="Picture 9"/>
            <p:cNvPicPr>
              <a:picLocks noChangeAspect="1"/>
            </p:cNvPicPr>
            <p:nvPr/>
          </p:nvPicPr>
          <p:blipFill>
            <a:blip r:embed="rId6"/>
            <a:stretch>
              <a:fillRect/>
            </a:stretch>
          </p:blipFill>
          <p:spPr>
            <a:xfrm>
              <a:off x="10232936" y="1893580"/>
              <a:ext cx="276225" cy="266700"/>
            </a:xfrm>
            <a:prstGeom prst="rect">
              <a:avLst/>
            </a:prstGeom>
          </p:spPr>
        </p:pic>
        <p:pic>
          <p:nvPicPr>
            <p:cNvPr id="11" name="Picture 10"/>
            <p:cNvPicPr>
              <a:picLocks noChangeAspect="1"/>
            </p:cNvPicPr>
            <p:nvPr/>
          </p:nvPicPr>
          <p:blipFill>
            <a:blip r:embed="rId7"/>
            <a:stretch>
              <a:fillRect/>
            </a:stretch>
          </p:blipFill>
          <p:spPr>
            <a:xfrm>
              <a:off x="7521780" y="1908023"/>
              <a:ext cx="123825" cy="228600"/>
            </a:xfrm>
            <a:prstGeom prst="rect">
              <a:avLst/>
            </a:prstGeom>
          </p:spPr>
        </p:pic>
        <p:pic>
          <p:nvPicPr>
            <p:cNvPr id="14" name="Picture 13"/>
            <p:cNvPicPr>
              <a:picLocks noChangeAspect="1"/>
            </p:cNvPicPr>
            <p:nvPr/>
          </p:nvPicPr>
          <p:blipFill>
            <a:blip r:embed="rId8"/>
            <a:stretch>
              <a:fillRect/>
            </a:stretch>
          </p:blipFill>
          <p:spPr>
            <a:xfrm>
              <a:off x="7220989" y="1917531"/>
              <a:ext cx="152400" cy="219075"/>
            </a:xfrm>
            <a:prstGeom prst="rect">
              <a:avLst/>
            </a:prstGeom>
          </p:spPr>
        </p:pic>
      </p:grpSp>
      <p:grpSp>
        <p:nvGrpSpPr>
          <p:cNvPr id="23" name="Group 22"/>
          <p:cNvGrpSpPr/>
          <p:nvPr/>
        </p:nvGrpSpPr>
        <p:grpSpPr>
          <a:xfrm>
            <a:off x="7084355" y="2716243"/>
            <a:ext cx="4736991" cy="369332"/>
            <a:chOff x="7084355" y="2716243"/>
            <a:chExt cx="4736991" cy="369332"/>
          </a:xfrm>
        </p:grpSpPr>
        <p:pic>
          <p:nvPicPr>
            <p:cNvPr id="19" name="Picture 18"/>
            <p:cNvPicPr>
              <a:picLocks noChangeAspect="1"/>
            </p:cNvPicPr>
            <p:nvPr/>
          </p:nvPicPr>
          <p:blipFill>
            <a:blip r:embed="rId9"/>
            <a:stretch>
              <a:fillRect/>
            </a:stretch>
          </p:blipFill>
          <p:spPr>
            <a:xfrm>
              <a:off x="7084355" y="2753271"/>
              <a:ext cx="638175" cy="295275"/>
            </a:xfrm>
            <a:prstGeom prst="rect">
              <a:avLst/>
            </a:prstGeom>
          </p:spPr>
        </p:pic>
        <p:sp>
          <p:nvSpPr>
            <p:cNvPr id="21" name="Rectangle 20"/>
            <p:cNvSpPr/>
            <p:nvPr/>
          </p:nvSpPr>
          <p:spPr>
            <a:xfrm>
              <a:off x="7688483" y="2716243"/>
              <a:ext cx="4132863" cy="369332"/>
            </a:xfrm>
            <a:prstGeom prst="rect">
              <a:avLst/>
            </a:prstGeom>
          </p:spPr>
          <p:txBody>
            <a:bodyPr wrap="none">
              <a:spAutoFit/>
            </a:bodyPr>
            <a:lstStyle/>
            <a:p>
              <a:pPr algn="r" rtl="1"/>
              <a:r>
                <a:rPr lang="ar-IQ" dirty="0"/>
                <a:t>الطاقة الكامنة للجسيم هي </a:t>
              </a:r>
              <a:r>
                <a:rPr lang="ar-IQ" dirty="0" smtClean="0"/>
                <a:t>       ، </a:t>
              </a:r>
              <a:r>
                <a:rPr lang="ar-IQ" dirty="0"/>
                <a:t>وطاقتها الحركية هي</a:t>
              </a:r>
            </a:p>
          </p:txBody>
        </p:sp>
        <p:pic>
          <p:nvPicPr>
            <p:cNvPr id="22" name="Picture 21"/>
            <p:cNvPicPr>
              <a:picLocks noChangeAspect="1"/>
            </p:cNvPicPr>
            <p:nvPr/>
          </p:nvPicPr>
          <p:blipFill>
            <a:blip r:embed="rId10"/>
            <a:stretch>
              <a:fillRect/>
            </a:stretch>
          </p:blipFill>
          <p:spPr>
            <a:xfrm>
              <a:off x="9468569" y="2785968"/>
              <a:ext cx="428625" cy="266700"/>
            </a:xfrm>
            <a:prstGeom prst="rect">
              <a:avLst/>
            </a:prstGeom>
          </p:spPr>
        </p:pic>
      </p:grpSp>
      <p:sp>
        <p:nvSpPr>
          <p:cNvPr id="24" name="Rectangle 23"/>
          <p:cNvSpPr/>
          <p:nvPr/>
        </p:nvSpPr>
        <p:spPr>
          <a:xfrm>
            <a:off x="10489703" y="3226676"/>
            <a:ext cx="1391728" cy="369332"/>
          </a:xfrm>
          <a:prstGeom prst="rect">
            <a:avLst/>
          </a:prstGeom>
        </p:spPr>
        <p:txBody>
          <a:bodyPr wrap="none">
            <a:spAutoFit/>
          </a:bodyPr>
          <a:lstStyle/>
          <a:p>
            <a:pPr algn="r" rtl="1"/>
            <a:r>
              <a:rPr lang="ar-IQ" dirty="0" smtClean="0"/>
              <a:t>لاغرانج  يصبح </a:t>
            </a:r>
            <a:endParaRPr lang="ar-IQ" dirty="0"/>
          </a:p>
        </p:txBody>
      </p:sp>
      <p:pic>
        <p:nvPicPr>
          <p:cNvPr id="25" name="Picture 24"/>
          <p:cNvPicPr>
            <a:picLocks noChangeAspect="1"/>
          </p:cNvPicPr>
          <p:nvPr/>
        </p:nvPicPr>
        <p:blipFill>
          <a:blip r:embed="rId11"/>
          <a:stretch>
            <a:fillRect/>
          </a:stretch>
        </p:blipFill>
        <p:spPr>
          <a:xfrm>
            <a:off x="8677215" y="3233793"/>
            <a:ext cx="1762125" cy="438150"/>
          </a:xfrm>
          <a:prstGeom prst="rect">
            <a:avLst/>
          </a:prstGeom>
        </p:spPr>
      </p:pic>
      <p:sp>
        <p:nvSpPr>
          <p:cNvPr id="27" name="Rectangle 26"/>
          <p:cNvSpPr/>
          <p:nvPr/>
        </p:nvSpPr>
        <p:spPr>
          <a:xfrm>
            <a:off x="8405026" y="3861879"/>
            <a:ext cx="3416320" cy="369332"/>
          </a:xfrm>
          <a:prstGeom prst="rect">
            <a:avLst/>
          </a:prstGeom>
        </p:spPr>
        <p:txBody>
          <a:bodyPr wrap="none">
            <a:spAutoFit/>
          </a:bodyPr>
          <a:lstStyle/>
          <a:p>
            <a:pPr algn="r" rtl="1"/>
            <a:r>
              <a:rPr lang="ar-IQ" dirty="0"/>
              <a:t>يتم إعطاء </a:t>
            </a:r>
            <a:r>
              <a:rPr lang="ar-IQ" dirty="0" smtClean="0"/>
              <a:t>التغاير في </a:t>
            </a:r>
            <a:r>
              <a:rPr lang="ar-IQ" dirty="0"/>
              <a:t>تكامل لاغرانج بواسطة</a:t>
            </a:r>
          </a:p>
        </p:txBody>
      </p:sp>
      <p:grpSp>
        <p:nvGrpSpPr>
          <p:cNvPr id="33" name="Group 32"/>
          <p:cNvGrpSpPr/>
          <p:nvPr/>
        </p:nvGrpSpPr>
        <p:grpSpPr>
          <a:xfrm>
            <a:off x="4876435" y="5636099"/>
            <a:ext cx="6968541" cy="628650"/>
            <a:chOff x="4876435" y="5636099"/>
            <a:chExt cx="6968541" cy="628650"/>
          </a:xfrm>
        </p:grpSpPr>
        <p:sp>
          <p:nvSpPr>
            <p:cNvPr id="28" name="Rectangle 27"/>
            <p:cNvSpPr/>
            <p:nvPr/>
          </p:nvSpPr>
          <p:spPr>
            <a:xfrm>
              <a:off x="6028960" y="5765758"/>
              <a:ext cx="5816016" cy="369332"/>
            </a:xfrm>
            <a:prstGeom prst="rect">
              <a:avLst/>
            </a:prstGeom>
          </p:spPr>
          <p:txBody>
            <a:bodyPr wrap="none">
              <a:spAutoFit/>
            </a:bodyPr>
            <a:lstStyle/>
            <a:p>
              <a:pPr algn="r" rtl="1"/>
              <a:r>
                <a:rPr lang="ar-IQ" dirty="0" smtClean="0"/>
                <a:t>و يمكن </a:t>
              </a:r>
              <a:r>
                <a:rPr lang="ar-IQ" dirty="0"/>
                <a:t>تحويل التغاير </a:t>
              </a:r>
              <a:r>
                <a:rPr lang="ar-IQ" dirty="0" smtClean="0"/>
                <a:t>في </a:t>
              </a:r>
              <a:r>
                <a:rPr lang="ar-IQ" dirty="0"/>
                <a:t>السرعة إلى </a:t>
              </a:r>
              <a:r>
                <a:rPr lang="ar-IQ" dirty="0" smtClean="0"/>
                <a:t>تغاير الإحداثيات </a:t>
              </a:r>
              <a:r>
                <a:rPr lang="ar-IQ" dirty="0"/>
                <a:t>من خلال ملاحظة </a:t>
              </a:r>
              <a:r>
                <a:rPr lang="ar-IQ" dirty="0" smtClean="0"/>
                <a:t>ان:</a:t>
              </a:r>
              <a:endParaRPr lang="ar-IQ" dirty="0"/>
            </a:p>
          </p:txBody>
        </p:sp>
        <p:pic>
          <p:nvPicPr>
            <p:cNvPr id="29" name="Picture 28"/>
            <p:cNvPicPr>
              <a:picLocks noChangeAspect="1"/>
            </p:cNvPicPr>
            <p:nvPr/>
          </p:nvPicPr>
          <p:blipFill>
            <a:blip r:embed="rId12"/>
            <a:stretch>
              <a:fillRect/>
            </a:stretch>
          </p:blipFill>
          <p:spPr>
            <a:xfrm>
              <a:off x="4876435" y="5636099"/>
              <a:ext cx="1152525" cy="628650"/>
            </a:xfrm>
            <a:prstGeom prst="rect">
              <a:avLst/>
            </a:prstGeom>
          </p:spPr>
        </p:pic>
      </p:grpSp>
      <p:pic>
        <p:nvPicPr>
          <p:cNvPr id="30" name="Picture 29"/>
          <p:cNvPicPr>
            <a:picLocks noChangeAspect="1"/>
          </p:cNvPicPr>
          <p:nvPr/>
        </p:nvPicPr>
        <p:blipFill>
          <a:blip r:embed="rId13"/>
          <a:stretch>
            <a:fillRect/>
          </a:stretch>
        </p:blipFill>
        <p:spPr>
          <a:xfrm>
            <a:off x="6945130" y="5161824"/>
            <a:ext cx="2209800" cy="523875"/>
          </a:xfrm>
          <a:prstGeom prst="rect">
            <a:avLst/>
          </a:prstGeom>
        </p:spPr>
      </p:pic>
      <p:pic>
        <p:nvPicPr>
          <p:cNvPr id="32" name="Picture 31"/>
          <p:cNvPicPr>
            <a:picLocks noChangeAspect="1"/>
          </p:cNvPicPr>
          <p:nvPr/>
        </p:nvPicPr>
        <p:blipFill>
          <a:blip r:embed="rId14"/>
          <a:stretch>
            <a:fillRect/>
          </a:stretch>
        </p:blipFill>
        <p:spPr>
          <a:xfrm>
            <a:off x="5565118" y="4300888"/>
            <a:ext cx="3371850" cy="752475"/>
          </a:xfrm>
          <a:prstGeom prst="rect">
            <a:avLst/>
          </a:prstGeom>
        </p:spPr>
      </p:pic>
      <p:sp>
        <p:nvSpPr>
          <p:cNvPr id="34" name="Rectangular Callout 33"/>
          <p:cNvSpPr/>
          <p:nvPr/>
        </p:nvSpPr>
        <p:spPr>
          <a:xfrm flipV="1">
            <a:off x="4911216" y="5628249"/>
            <a:ext cx="1117744" cy="613376"/>
          </a:xfrm>
          <a:prstGeom prst="wedgeRectCallout">
            <a:avLst>
              <a:gd name="adj1" fmla="val 207307"/>
              <a:gd name="adj2" fmla="val 739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pic>
        <p:nvPicPr>
          <p:cNvPr id="35" name="Picture 34"/>
          <p:cNvPicPr>
            <a:picLocks noChangeAspect="1"/>
          </p:cNvPicPr>
          <p:nvPr/>
        </p:nvPicPr>
        <p:blipFill>
          <a:blip r:embed="rId15"/>
          <a:stretch>
            <a:fillRect/>
          </a:stretch>
        </p:blipFill>
        <p:spPr>
          <a:xfrm rot="5400000">
            <a:off x="10524372" y="3490310"/>
            <a:ext cx="3057525" cy="238125"/>
          </a:xfrm>
          <a:prstGeom prst="rect">
            <a:avLst/>
          </a:prstGeom>
        </p:spPr>
      </p:pic>
    </p:spTree>
    <p:extLst>
      <p:ext uri="{BB962C8B-B14F-4D97-AF65-F5344CB8AC3E}">
        <p14:creationId xmlns:p14="http://schemas.microsoft.com/office/powerpoint/2010/main" val="1316045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9228" y="6465534"/>
            <a:ext cx="2785586"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2" name="Rectangle 11"/>
          <p:cNvSpPr/>
          <p:nvPr/>
        </p:nvSpPr>
        <p:spPr>
          <a:xfrm>
            <a:off x="7667327" y="591561"/>
            <a:ext cx="4156908" cy="369332"/>
          </a:xfrm>
          <a:prstGeom prst="rect">
            <a:avLst/>
          </a:prstGeom>
        </p:spPr>
        <p:txBody>
          <a:bodyPr wrap="none">
            <a:spAutoFit/>
          </a:bodyPr>
          <a:lstStyle/>
          <a:p>
            <a:pPr algn="r" rtl="1"/>
            <a:r>
              <a:rPr lang="ar-IQ" dirty="0" smtClean="0"/>
              <a:t>يتم استخدام التكامل بالتجزئة  للحد الاول داخل التكامل:</a:t>
            </a:r>
            <a:endParaRPr lang="ar-IQ" dirty="0"/>
          </a:p>
        </p:txBody>
      </p:sp>
      <p:pic>
        <p:nvPicPr>
          <p:cNvPr id="2" name="Picture 1"/>
          <p:cNvPicPr>
            <a:picLocks noChangeAspect="1"/>
          </p:cNvPicPr>
          <p:nvPr/>
        </p:nvPicPr>
        <p:blipFill>
          <a:blip r:embed="rId3"/>
          <a:stretch>
            <a:fillRect/>
          </a:stretch>
        </p:blipFill>
        <p:spPr>
          <a:xfrm>
            <a:off x="5704602" y="848256"/>
            <a:ext cx="2714625" cy="666750"/>
          </a:xfrm>
          <a:prstGeom prst="rect">
            <a:avLst/>
          </a:prstGeom>
        </p:spPr>
      </p:pic>
      <p:pic>
        <p:nvPicPr>
          <p:cNvPr id="4" name="Picture 3"/>
          <p:cNvPicPr>
            <a:picLocks noChangeAspect="1"/>
          </p:cNvPicPr>
          <p:nvPr/>
        </p:nvPicPr>
        <p:blipFill>
          <a:blip r:embed="rId4"/>
          <a:stretch>
            <a:fillRect/>
          </a:stretch>
        </p:blipFill>
        <p:spPr>
          <a:xfrm>
            <a:off x="6886776" y="1479786"/>
            <a:ext cx="2333625" cy="762000"/>
          </a:xfrm>
          <a:prstGeom prst="rect">
            <a:avLst/>
          </a:prstGeom>
        </p:spPr>
      </p:pic>
      <p:sp>
        <p:nvSpPr>
          <p:cNvPr id="9" name="Rectangle 8"/>
          <p:cNvSpPr/>
          <p:nvPr/>
        </p:nvSpPr>
        <p:spPr>
          <a:xfrm>
            <a:off x="5895103" y="2223804"/>
            <a:ext cx="5986328" cy="646331"/>
          </a:xfrm>
          <a:prstGeom prst="rect">
            <a:avLst/>
          </a:prstGeom>
        </p:spPr>
        <p:txBody>
          <a:bodyPr wrap="square">
            <a:spAutoFit/>
          </a:bodyPr>
          <a:lstStyle/>
          <a:p>
            <a:pPr algn="r" rtl="1"/>
            <a:r>
              <a:rPr lang="ar-IQ" dirty="0" smtClean="0"/>
              <a:t>الحد الاول على </a:t>
            </a:r>
            <a:r>
              <a:rPr lang="ar-IQ" dirty="0"/>
              <a:t>الجانب الأيمن هو صفر </a:t>
            </a:r>
            <a:r>
              <a:rPr lang="ar-IQ" dirty="0" smtClean="0"/>
              <a:t>لأن </a:t>
            </a:r>
            <a:r>
              <a:rPr lang="ar-IQ" dirty="0"/>
              <a:t>معلمات مسارات الحركة المسموح بها لا تختلف عند نقاط نهاية </a:t>
            </a:r>
            <a:r>
              <a:rPr lang="ar-IQ" dirty="0" smtClean="0"/>
              <a:t>وبداية الحركة</a:t>
            </a:r>
            <a:r>
              <a:rPr lang="ar-IQ" dirty="0"/>
              <a:t>. ومن ثم نحصل </a:t>
            </a:r>
            <a:r>
              <a:rPr lang="ar-IQ" dirty="0" smtClean="0"/>
              <a:t>على:</a:t>
            </a:r>
            <a:endParaRPr lang="ar-IQ" dirty="0"/>
          </a:p>
        </p:txBody>
      </p:sp>
      <p:pic>
        <p:nvPicPr>
          <p:cNvPr id="10" name="Picture 9"/>
          <p:cNvPicPr>
            <a:picLocks noChangeAspect="1"/>
          </p:cNvPicPr>
          <p:nvPr/>
        </p:nvPicPr>
        <p:blipFill>
          <a:blip r:embed="rId5"/>
          <a:stretch>
            <a:fillRect/>
          </a:stretch>
        </p:blipFill>
        <p:spPr>
          <a:xfrm>
            <a:off x="6099555" y="2877985"/>
            <a:ext cx="2714625" cy="628650"/>
          </a:xfrm>
          <a:prstGeom prst="rect">
            <a:avLst/>
          </a:prstGeom>
        </p:spPr>
      </p:pic>
      <p:pic>
        <p:nvPicPr>
          <p:cNvPr id="11" name="Picture 10"/>
          <p:cNvPicPr>
            <a:picLocks noChangeAspect="1"/>
          </p:cNvPicPr>
          <p:nvPr/>
        </p:nvPicPr>
        <p:blipFill>
          <a:blip r:embed="rId6"/>
          <a:stretch>
            <a:fillRect/>
          </a:stretch>
        </p:blipFill>
        <p:spPr>
          <a:xfrm>
            <a:off x="6059606" y="3714850"/>
            <a:ext cx="3686175" cy="542925"/>
          </a:xfrm>
          <a:prstGeom prst="rect">
            <a:avLst/>
          </a:prstGeom>
          <a:ln>
            <a:solidFill>
              <a:srgbClr val="FF0000"/>
            </a:solidFill>
          </a:ln>
        </p:spPr>
      </p:pic>
      <p:pic>
        <p:nvPicPr>
          <p:cNvPr id="13" name="Picture 12"/>
          <p:cNvPicPr>
            <a:picLocks noChangeAspect="1"/>
          </p:cNvPicPr>
          <p:nvPr/>
        </p:nvPicPr>
        <p:blipFill>
          <a:blip r:embed="rId7"/>
          <a:stretch>
            <a:fillRect/>
          </a:stretch>
        </p:blipFill>
        <p:spPr>
          <a:xfrm>
            <a:off x="9220401" y="5897640"/>
            <a:ext cx="1447800" cy="323850"/>
          </a:xfrm>
          <a:prstGeom prst="rect">
            <a:avLst/>
          </a:prstGeom>
          <a:ln>
            <a:solidFill>
              <a:srgbClr val="FF0000"/>
            </a:solidFill>
          </a:ln>
        </p:spPr>
      </p:pic>
      <p:grpSp>
        <p:nvGrpSpPr>
          <p:cNvPr id="23" name="Group 22"/>
          <p:cNvGrpSpPr/>
          <p:nvPr/>
        </p:nvGrpSpPr>
        <p:grpSpPr>
          <a:xfrm>
            <a:off x="5840267" y="4453176"/>
            <a:ext cx="6096000" cy="646331"/>
            <a:chOff x="5840267" y="4453176"/>
            <a:chExt cx="6096000" cy="646331"/>
          </a:xfrm>
        </p:grpSpPr>
        <p:sp>
          <p:nvSpPr>
            <p:cNvPr id="14" name="Rectangle 13"/>
            <p:cNvSpPr/>
            <p:nvPr/>
          </p:nvSpPr>
          <p:spPr>
            <a:xfrm>
              <a:off x="5840267" y="4453176"/>
              <a:ext cx="6096000" cy="646331"/>
            </a:xfrm>
            <a:prstGeom prst="rect">
              <a:avLst/>
            </a:prstGeom>
          </p:spPr>
          <p:txBody>
            <a:bodyPr>
              <a:spAutoFit/>
            </a:bodyPr>
            <a:lstStyle/>
            <a:p>
              <a:pPr algn="r" rtl="1"/>
              <a:r>
                <a:rPr lang="ar-IQ" dirty="0"/>
                <a:t>لأن </a:t>
              </a:r>
              <a:r>
                <a:rPr lang="ar-IQ" dirty="0" smtClean="0"/>
                <a:t>     </a:t>
              </a:r>
              <a:r>
                <a:rPr lang="ar-IQ" dirty="0"/>
                <a:t>يمثل </a:t>
              </a:r>
              <a:r>
                <a:rPr lang="ar-IQ" dirty="0" smtClean="0"/>
                <a:t>تغاير   عن </a:t>
              </a:r>
              <a:r>
                <a:rPr lang="ar-IQ" dirty="0"/>
                <a:t>قيمته الحقيقية طوال حركة الجسيم (باستثناء نقاط النهاية حيث يكون التباين مقيدًا ليكون صفرًا).</a:t>
              </a:r>
            </a:p>
          </p:txBody>
        </p:sp>
        <p:pic>
          <p:nvPicPr>
            <p:cNvPr id="15" name="Picture 14"/>
            <p:cNvPicPr>
              <a:picLocks noChangeAspect="1"/>
            </p:cNvPicPr>
            <p:nvPr/>
          </p:nvPicPr>
          <p:blipFill>
            <a:blip r:embed="rId8"/>
            <a:stretch>
              <a:fillRect/>
            </a:stretch>
          </p:blipFill>
          <p:spPr>
            <a:xfrm>
              <a:off x="11294778" y="4469245"/>
              <a:ext cx="269872" cy="307096"/>
            </a:xfrm>
            <a:prstGeom prst="rect">
              <a:avLst/>
            </a:prstGeom>
          </p:spPr>
        </p:pic>
        <p:pic>
          <p:nvPicPr>
            <p:cNvPr id="19" name="Picture 18"/>
            <p:cNvPicPr>
              <a:picLocks noChangeAspect="1"/>
            </p:cNvPicPr>
            <p:nvPr/>
          </p:nvPicPr>
          <p:blipFill>
            <a:blip r:embed="rId9"/>
            <a:stretch>
              <a:fillRect/>
            </a:stretch>
          </p:blipFill>
          <p:spPr>
            <a:xfrm>
              <a:off x="10359980" y="4482124"/>
              <a:ext cx="152400" cy="228600"/>
            </a:xfrm>
            <a:prstGeom prst="rect">
              <a:avLst/>
            </a:prstGeom>
          </p:spPr>
        </p:pic>
      </p:grpSp>
      <p:sp>
        <p:nvSpPr>
          <p:cNvPr id="21" name="Rectangle 20"/>
          <p:cNvSpPr/>
          <p:nvPr/>
        </p:nvSpPr>
        <p:spPr>
          <a:xfrm>
            <a:off x="5678861" y="5116402"/>
            <a:ext cx="6257405" cy="646331"/>
          </a:xfrm>
          <a:prstGeom prst="rect">
            <a:avLst/>
          </a:prstGeom>
        </p:spPr>
        <p:txBody>
          <a:bodyPr wrap="square">
            <a:spAutoFit/>
          </a:bodyPr>
          <a:lstStyle/>
          <a:p>
            <a:pPr algn="r" rtl="1"/>
            <a:r>
              <a:rPr lang="ar-IQ" dirty="0"/>
              <a:t>الطريقة الوحيدة التي يمكن أن تكون فيها المعادلة صفرًا في ظل هذه الظروف هي أن يكون </a:t>
            </a:r>
            <a:r>
              <a:rPr lang="ar-IQ" dirty="0" smtClean="0"/>
              <a:t>الحد بين القوسين </a:t>
            </a:r>
            <a:r>
              <a:rPr lang="ar-IQ" dirty="0"/>
              <a:t>صفرًا بشكل مماثل في جميع الأوقات</a:t>
            </a:r>
            <a:r>
              <a:rPr lang="ar-IQ" dirty="0" smtClean="0"/>
              <a:t>. هكذا</a:t>
            </a:r>
            <a:r>
              <a:rPr lang="ar-IQ" dirty="0"/>
              <a:t>،</a:t>
            </a:r>
          </a:p>
        </p:txBody>
      </p:sp>
      <p:sp>
        <p:nvSpPr>
          <p:cNvPr id="22" name="Rectangle 21"/>
          <p:cNvSpPr/>
          <p:nvPr/>
        </p:nvSpPr>
        <p:spPr>
          <a:xfrm>
            <a:off x="856108" y="884230"/>
            <a:ext cx="4616675" cy="646331"/>
          </a:xfrm>
          <a:prstGeom prst="rect">
            <a:avLst/>
          </a:prstGeom>
        </p:spPr>
        <p:txBody>
          <a:bodyPr wrap="square">
            <a:spAutoFit/>
          </a:bodyPr>
          <a:lstStyle/>
          <a:p>
            <a:pPr algn="r" rtl="1"/>
            <a:r>
              <a:rPr lang="ar-IQ" dirty="0"/>
              <a:t>والذي ، كما هو </a:t>
            </a:r>
            <a:r>
              <a:rPr lang="ar-IQ" dirty="0" smtClean="0"/>
              <a:t>معروف </a:t>
            </a:r>
            <a:r>
              <a:rPr lang="ar-IQ" dirty="0"/>
              <a:t>عنه ، هو قانون نيوتن الثاني للحركة لجسيم يسقط في مجال جاذبية </a:t>
            </a:r>
            <a:r>
              <a:rPr lang="ar-IQ" dirty="0" smtClean="0"/>
              <a:t>متجانس.</a:t>
            </a:r>
            <a:endParaRPr lang="ar-IQ" dirty="0"/>
          </a:p>
        </p:txBody>
      </p:sp>
      <p:cxnSp>
        <p:nvCxnSpPr>
          <p:cNvPr id="24" name="Straight Connector 23"/>
          <p:cNvCxnSpPr/>
          <p:nvPr/>
        </p:nvCxnSpPr>
        <p:spPr>
          <a:xfrm>
            <a:off x="5588692" y="732732"/>
            <a:ext cx="0" cy="554780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20723" y="1733527"/>
            <a:ext cx="5052060" cy="673383"/>
            <a:chOff x="420723" y="1733527"/>
            <a:chExt cx="5052060" cy="673383"/>
          </a:xfrm>
        </p:grpSpPr>
        <p:grpSp>
          <p:nvGrpSpPr>
            <p:cNvPr id="30" name="Group 29"/>
            <p:cNvGrpSpPr/>
            <p:nvPr/>
          </p:nvGrpSpPr>
          <p:grpSpPr>
            <a:xfrm>
              <a:off x="420723" y="1733527"/>
              <a:ext cx="5052060" cy="673383"/>
              <a:chOff x="420723" y="1733527"/>
              <a:chExt cx="5052060" cy="673383"/>
            </a:xfrm>
          </p:grpSpPr>
          <p:sp>
            <p:nvSpPr>
              <p:cNvPr id="25" name="Rectangle 24"/>
              <p:cNvSpPr/>
              <p:nvPr/>
            </p:nvSpPr>
            <p:spPr>
              <a:xfrm>
                <a:off x="420723" y="1760579"/>
                <a:ext cx="5052060" cy="646331"/>
              </a:xfrm>
              <a:prstGeom prst="rect">
                <a:avLst/>
              </a:prstGeom>
            </p:spPr>
            <p:txBody>
              <a:bodyPr wrap="square">
                <a:spAutoFit/>
              </a:bodyPr>
              <a:lstStyle/>
              <a:p>
                <a:pPr algn="r" rtl="1"/>
                <a:r>
                  <a:rPr lang="ar-IQ" dirty="0"/>
                  <a:t>حل معادلة الحركة هو</a:t>
                </a:r>
              </a:p>
              <a:p>
                <a:pPr algn="r" rtl="1"/>
                <a:r>
                  <a:rPr lang="ar-IQ" dirty="0" smtClean="0"/>
                  <a:t>(</a:t>
                </a:r>
                <a:r>
                  <a:rPr lang="ar-IQ" dirty="0"/>
                  <a:t>على افتراض أن الكائن قد تم إسقاطه من السكون </a:t>
                </a:r>
                <a:r>
                  <a:rPr lang="ar-IQ" dirty="0" smtClean="0"/>
                  <a:t>عند          ).</a:t>
                </a:r>
                <a:endParaRPr lang="ar-IQ" dirty="0"/>
              </a:p>
            </p:txBody>
          </p:sp>
          <p:pic>
            <p:nvPicPr>
              <p:cNvPr id="26" name="Picture 25"/>
              <p:cNvPicPr>
                <a:picLocks noChangeAspect="1"/>
              </p:cNvPicPr>
              <p:nvPr/>
            </p:nvPicPr>
            <p:blipFill>
              <a:blip r:embed="rId10"/>
              <a:stretch>
                <a:fillRect/>
              </a:stretch>
            </p:blipFill>
            <p:spPr>
              <a:xfrm>
                <a:off x="2220063" y="1733527"/>
                <a:ext cx="1143000" cy="323850"/>
              </a:xfrm>
              <a:prstGeom prst="rect">
                <a:avLst/>
              </a:prstGeom>
            </p:spPr>
          </p:pic>
        </p:grpSp>
        <p:pic>
          <p:nvPicPr>
            <p:cNvPr id="27" name="Picture 26"/>
            <p:cNvPicPr>
              <a:picLocks noChangeAspect="1"/>
            </p:cNvPicPr>
            <p:nvPr/>
          </p:nvPicPr>
          <p:blipFill>
            <a:blip r:embed="rId11"/>
            <a:stretch>
              <a:fillRect/>
            </a:stretch>
          </p:blipFill>
          <p:spPr>
            <a:xfrm>
              <a:off x="908275" y="2108796"/>
              <a:ext cx="561975" cy="238125"/>
            </a:xfrm>
            <a:prstGeom prst="rect">
              <a:avLst/>
            </a:prstGeom>
          </p:spPr>
        </p:pic>
      </p:grpSp>
      <p:sp>
        <p:nvSpPr>
          <p:cNvPr id="28" name="Rectangle 27"/>
          <p:cNvSpPr/>
          <p:nvPr/>
        </p:nvSpPr>
        <p:spPr>
          <a:xfrm>
            <a:off x="727133" y="2621030"/>
            <a:ext cx="4727214" cy="646331"/>
          </a:xfrm>
          <a:prstGeom prst="rect">
            <a:avLst/>
          </a:prstGeom>
        </p:spPr>
        <p:txBody>
          <a:bodyPr wrap="square">
            <a:spAutoFit/>
          </a:bodyPr>
          <a:lstStyle/>
          <a:p>
            <a:pPr algn="r" rtl="1"/>
            <a:r>
              <a:rPr lang="ar-IQ" dirty="0" smtClean="0"/>
              <a:t>نلاحظ الآن </a:t>
            </a:r>
            <a:r>
              <a:rPr lang="ar-IQ" dirty="0"/>
              <a:t>أن أي حل يختلف عن هذا الحل ينتج عنه </a:t>
            </a:r>
            <a:r>
              <a:rPr lang="ar-IQ" dirty="0" smtClean="0"/>
              <a:t>ليس </a:t>
            </a:r>
            <a:r>
              <a:rPr lang="ar-IQ" dirty="0"/>
              <a:t>حدًا أقصى.</a:t>
            </a:r>
          </a:p>
        </p:txBody>
      </p:sp>
      <p:grpSp>
        <p:nvGrpSpPr>
          <p:cNvPr id="42" name="Group 41"/>
          <p:cNvGrpSpPr/>
          <p:nvPr/>
        </p:nvGrpSpPr>
        <p:grpSpPr>
          <a:xfrm>
            <a:off x="800838" y="3363167"/>
            <a:ext cx="4727214" cy="646331"/>
            <a:chOff x="800838" y="3363167"/>
            <a:chExt cx="4727214" cy="646331"/>
          </a:xfrm>
        </p:grpSpPr>
        <p:sp>
          <p:nvSpPr>
            <p:cNvPr id="29" name="Rectangle 28"/>
            <p:cNvSpPr/>
            <p:nvPr/>
          </p:nvSpPr>
          <p:spPr>
            <a:xfrm>
              <a:off x="800838" y="3363167"/>
              <a:ext cx="4727214" cy="646331"/>
            </a:xfrm>
            <a:prstGeom prst="rect">
              <a:avLst/>
            </a:prstGeom>
          </p:spPr>
          <p:txBody>
            <a:bodyPr wrap="square">
              <a:spAutoFit/>
            </a:bodyPr>
            <a:lstStyle/>
            <a:p>
              <a:pPr algn="r" rtl="1"/>
              <a:r>
                <a:rPr lang="ar-IQ" dirty="0" smtClean="0"/>
                <a:t>يمكننا </a:t>
              </a:r>
              <a:r>
                <a:rPr lang="ar-IQ" dirty="0"/>
                <a:t>تمثيل أي اختلاف محتمل في </a:t>
              </a:r>
              <a:r>
                <a:rPr lang="ar-IQ" dirty="0" smtClean="0"/>
                <a:t>    </a:t>
              </a:r>
              <a:r>
                <a:rPr lang="ar-IQ" dirty="0"/>
                <a:t>بعيدًا عن الحل الحقيقي بالتعبير عنه بشكل حدودي على النحو </a:t>
              </a:r>
              <a:r>
                <a:rPr lang="ar-IQ" dirty="0" smtClean="0"/>
                <a:t>التالي </a:t>
              </a:r>
              <a:endParaRPr lang="ar-IQ" dirty="0"/>
            </a:p>
          </p:txBody>
        </p:sp>
        <p:pic>
          <p:nvPicPr>
            <p:cNvPr id="31" name="Picture 30"/>
            <p:cNvPicPr>
              <a:picLocks noChangeAspect="1"/>
            </p:cNvPicPr>
            <p:nvPr/>
          </p:nvPicPr>
          <p:blipFill>
            <a:blip r:embed="rId9"/>
            <a:stretch>
              <a:fillRect/>
            </a:stretch>
          </p:blipFill>
          <p:spPr>
            <a:xfrm>
              <a:off x="2718153" y="3426293"/>
              <a:ext cx="152400" cy="228600"/>
            </a:xfrm>
            <a:prstGeom prst="rect">
              <a:avLst/>
            </a:prstGeom>
          </p:spPr>
        </p:pic>
      </p:grpSp>
      <p:pic>
        <p:nvPicPr>
          <p:cNvPr id="32" name="Picture 31"/>
          <p:cNvPicPr>
            <a:picLocks noChangeAspect="1"/>
          </p:cNvPicPr>
          <p:nvPr/>
        </p:nvPicPr>
        <p:blipFill>
          <a:blip r:embed="rId12"/>
          <a:stretch>
            <a:fillRect/>
          </a:stretch>
        </p:blipFill>
        <p:spPr>
          <a:xfrm>
            <a:off x="975078" y="4072624"/>
            <a:ext cx="1971675" cy="361950"/>
          </a:xfrm>
          <a:prstGeom prst="rect">
            <a:avLst/>
          </a:prstGeom>
        </p:spPr>
      </p:pic>
      <p:pic>
        <p:nvPicPr>
          <p:cNvPr id="34" name="Picture 33"/>
          <p:cNvPicPr>
            <a:picLocks noChangeAspect="1"/>
          </p:cNvPicPr>
          <p:nvPr/>
        </p:nvPicPr>
        <p:blipFill>
          <a:blip r:embed="rId13"/>
          <a:stretch>
            <a:fillRect/>
          </a:stretch>
        </p:blipFill>
        <p:spPr>
          <a:xfrm>
            <a:off x="1054162" y="4537513"/>
            <a:ext cx="3124200" cy="400050"/>
          </a:xfrm>
          <a:prstGeom prst="rect">
            <a:avLst/>
          </a:prstGeom>
        </p:spPr>
      </p:pic>
      <p:grpSp>
        <p:nvGrpSpPr>
          <p:cNvPr id="39" name="Group 38"/>
          <p:cNvGrpSpPr/>
          <p:nvPr/>
        </p:nvGrpSpPr>
        <p:grpSpPr>
          <a:xfrm>
            <a:off x="832789" y="5200845"/>
            <a:ext cx="4593351" cy="646331"/>
            <a:chOff x="800837" y="5266506"/>
            <a:chExt cx="4593351" cy="646331"/>
          </a:xfrm>
        </p:grpSpPr>
        <p:sp>
          <p:nvSpPr>
            <p:cNvPr id="35" name="Rectangle 34"/>
            <p:cNvSpPr/>
            <p:nvPr/>
          </p:nvSpPr>
          <p:spPr>
            <a:xfrm>
              <a:off x="800837" y="5266506"/>
              <a:ext cx="4593351" cy="646331"/>
            </a:xfrm>
            <a:prstGeom prst="rect">
              <a:avLst/>
            </a:prstGeom>
          </p:spPr>
          <p:txBody>
            <a:bodyPr wrap="square">
              <a:spAutoFit/>
            </a:bodyPr>
            <a:lstStyle/>
            <a:p>
              <a:pPr algn="r" rtl="1"/>
              <a:r>
                <a:rPr lang="ar-IQ" dirty="0" smtClean="0"/>
                <a:t>        هي </a:t>
              </a:r>
              <a:r>
                <a:rPr lang="ar-IQ" dirty="0"/>
                <a:t>أي دالة زمنية يكون مشتقها الأول مستمرًا </a:t>
              </a:r>
              <a:r>
                <a:rPr lang="ar-IQ" dirty="0" smtClean="0"/>
                <a:t>على طول </a:t>
              </a:r>
              <a:r>
                <a:rPr lang="ar-IQ" dirty="0"/>
                <a:t>الفترة </a:t>
              </a:r>
              <a:r>
                <a:rPr lang="ar-IQ" dirty="0" smtClean="0"/>
                <a:t>الزمنية وقيمها تكون</a:t>
              </a:r>
              <a:endParaRPr lang="ar-IQ" dirty="0"/>
            </a:p>
          </p:txBody>
        </p:sp>
        <p:pic>
          <p:nvPicPr>
            <p:cNvPr id="36" name="Picture 35"/>
            <p:cNvPicPr>
              <a:picLocks noChangeAspect="1"/>
            </p:cNvPicPr>
            <p:nvPr/>
          </p:nvPicPr>
          <p:blipFill>
            <a:blip r:embed="rId14"/>
            <a:stretch>
              <a:fillRect/>
            </a:stretch>
          </p:blipFill>
          <p:spPr>
            <a:xfrm>
              <a:off x="4852068" y="5309635"/>
              <a:ext cx="400050" cy="266700"/>
            </a:xfrm>
            <a:prstGeom prst="rect">
              <a:avLst/>
            </a:prstGeom>
          </p:spPr>
        </p:pic>
      </p:grpSp>
      <p:pic>
        <p:nvPicPr>
          <p:cNvPr id="38" name="Picture 37"/>
          <p:cNvPicPr>
            <a:picLocks noChangeAspect="1"/>
          </p:cNvPicPr>
          <p:nvPr/>
        </p:nvPicPr>
        <p:blipFill>
          <a:blip r:embed="rId15"/>
          <a:stretch>
            <a:fillRect/>
          </a:stretch>
        </p:blipFill>
        <p:spPr>
          <a:xfrm>
            <a:off x="1920809" y="5850631"/>
            <a:ext cx="1400175" cy="342900"/>
          </a:xfrm>
          <a:prstGeom prst="rect">
            <a:avLst/>
          </a:prstGeom>
        </p:spPr>
      </p:pic>
      <p:sp>
        <p:nvSpPr>
          <p:cNvPr id="37" name="Rectangular Callout 36"/>
          <p:cNvSpPr/>
          <p:nvPr/>
        </p:nvSpPr>
        <p:spPr>
          <a:xfrm flipV="1">
            <a:off x="7050539" y="1441731"/>
            <a:ext cx="815299" cy="774222"/>
          </a:xfrm>
          <a:prstGeom prst="wedgeRectCallout">
            <a:avLst>
              <a:gd name="adj1" fmla="val 416824"/>
              <a:gd name="adj2" fmla="val -620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40" name="Rectangular Callout 39"/>
          <p:cNvSpPr/>
          <p:nvPr/>
        </p:nvSpPr>
        <p:spPr>
          <a:xfrm flipV="1">
            <a:off x="7902693" y="1609564"/>
            <a:ext cx="1317708" cy="418838"/>
          </a:xfrm>
          <a:prstGeom prst="wedgeRectCallout">
            <a:avLst>
              <a:gd name="adj1" fmla="val -30498"/>
              <a:gd name="adj2" fmla="val -27763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41" name="Rectangular Callout 40"/>
          <p:cNvSpPr/>
          <p:nvPr/>
        </p:nvSpPr>
        <p:spPr>
          <a:xfrm flipV="1">
            <a:off x="5678861" y="937724"/>
            <a:ext cx="1204251" cy="504006"/>
          </a:xfrm>
          <a:prstGeom prst="wedgeRectCallout">
            <a:avLst>
              <a:gd name="adj1" fmla="val 24364"/>
              <a:gd name="adj2" fmla="val -35455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pic>
        <p:nvPicPr>
          <p:cNvPr id="43" name="Picture 42"/>
          <p:cNvPicPr>
            <a:picLocks noChangeAspect="1"/>
          </p:cNvPicPr>
          <p:nvPr/>
        </p:nvPicPr>
        <p:blipFill>
          <a:blip r:embed="rId16"/>
          <a:stretch>
            <a:fillRect/>
          </a:stretch>
        </p:blipFill>
        <p:spPr>
          <a:xfrm rot="5400000">
            <a:off x="10524372" y="3490310"/>
            <a:ext cx="3057525" cy="238125"/>
          </a:xfrm>
          <a:prstGeom prst="rect">
            <a:avLst/>
          </a:prstGeom>
        </p:spPr>
      </p:pic>
    </p:spTree>
    <p:extLst>
      <p:ext uri="{BB962C8B-B14F-4D97-AF65-F5344CB8AC3E}">
        <p14:creationId xmlns:p14="http://schemas.microsoft.com/office/powerpoint/2010/main" val="2661251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ppt_x"/>
                                          </p:val>
                                        </p:tav>
                                        <p:tav tm="100000">
                                          <p:val>
                                            <p:strVal val="#ppt_x"/>
                                          </p:val>
                                        </p:tav>
                                      </p:tavLst>
                                    </p:anim>
                                    <p:anim calcmode="lin" valueType="num">
                                      <p:cBhvr additive="base">
                                        <p:cTn id="11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ppt_x"/>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21" grpId="0"/>
      <p:bldP spid="22" grpId="0"/>
      <p:bldP spid="28" grpId="0"/>
      <p:bldP spid="37"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511294" y="6465534"/>
            <a:ext cx="2693520"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9015210" y="729647"/>
            <a:ext cx="2738907" cy="369332"/>
            <a:chOff x="9015210" y="729647"/>
            <a:chExt cx="2738907" cy="369332"/>
          </a:xfrm>
        </p:grpSpPr>
        <p:sp>
          <p:nvSpPr>
            <p:cNvPr id="2" name="Rectangle 1"/>
            <p:cNvSpPr/>
            <p:nvPr/>
          </p:nvSpPr>
          <p:spPr>
            <a:xfrm>
              <a:off x="9015210" y="729647"/>
              <a:ext cx="2738907" cy="369332"/>
            </a:xfrm>
            <a:prstGeom prst="rect">
              <a:avLst/>
            </a:prstGeom>
          </p:spPr>
          <p:txBody>
            <a:bodyPr wrap="square">
              <a:spAutoFit/>
            </a:bodyPr>
            <a:lstStyle/>
            <a:p>
              <a:pPr algn="r" rtl="1"/>
              <a:r>
                <a:rPr lang="ar-IQ" dirty="0" smtClean="0"/>
                <a:t>التكامل     هو </a:t>
              </a:r>
              <a:r>
                <a:rPr lang="ar-IQ" dirty="0"/>
                <a:t>الآن دالة </a:t>
              </a:r>
              <a:r>
                <a:rPr lang="ar-IQ" dirty="0" smtClean="0"/>
                <a:t>للمعامل </a:t>
              </a:r>
              <a:r>
                <a:rPr lang="el-GR" dirty="0" smtClean="0"/>
                <a:t>α</a:t>
              </a:r>
              <a:endParaRPr lang="ar-IQ" dirty="0"/>
            </a:p>
          </p:txBody>
        </p:sp>
        <p:pic>
          <p:nvPicPr>
            <p:cNvPr id="4" name="Picture 3"/>
            <p:cNvPicPr>
              <a:picLocks noChangeAspect="1"/>
            </p:cNvPicPr>
            <p:nvPr/>
          </p:nvPicPr>
          <p:blipFill>
            <a:blip r:embed="rId3"/>
            <a:stretch>
              <a:fillRect/>
            </a:stretch>
          </p:blipFill>
          <p:spPr>
            <a:xfrm>
              <a:off x="10932787" y="785725"/>
              <a:ext cx="161925" cy="257175"/>
            </a:xfrm>
            <a:prstGeom prst="rect">
              <a:avLst/>
            </a:prstGeom>
          </p:spPr>
        </p:pic>
      </p:grpSp>
      <p:pic>
        <p:nvPicPr>
          <p:cNvPr id="10" name="Picture 9"/>
          <p:cNvPicPr>
            <a:picLocks noChangeAspect="1"/>
          </p:cNvPicPr>
          <p:nvPr/>
        </p:nvPicPr>
        <p:blipFill>
          <a:blip r:embed="rId4"/>
          <a:stretch>
            <a:fillRect/>
          </a:stretch>
        </p:blipFill>
        <p:spPr>
          <a:xfrm>
            <a:off x="7764351" y="1133305"/>
            <a:ext cx="2819400" cy="495300"/>
          </a:xfrm>
          <a:prstGeom prst="rect">
            <a:avLst/>
          </a:prstGeom>
        </p:spPr>
      </p:pic>
      <p:sp>
        <p:nvSpPr>
          <p:cNvPr id="11" name="Rectangle 10"/>
          <p:cNvSpPr/>
          <p:nvPr/>
        </p:nvSpPr>
        <p:spPr>
          <a:xfrm>
            <a:off x="8447479" y="1712181"/>
            <a:ext cx="3433952" cy="369332"/>
          </a:xfrm>
          <a:prstGeom prst="rect">
            <a:avLst/>
          </a:prstGeom>
        </p:spPr>
        <p:txBody>
          <a:bodyPr wrap="none">
            <a:spAutoFit/>
          </a:bodyPr>
          <a:lstStyle/>
          <a:p>
            <a:pPr algn="r" rtl="1"/>
            <a:r>
              <a:rPr lang="ar-IQ" dirty="0" smtClean="0"/>
              <a:t>الآن لحساب </a:t>
            </a:r>
            <a:r>
              <a:rPr lang="ar-IQ" dirty="0"/>
              <a:t>هذا التكامل لحالة الجسم الساقط.</a:t>
            </a:r>
          </a:p>
        </p:txBody>
      </p:sp>
      <p:pic>
        <p:nvPicPr>
          <p:cNvPr id="12" name="Picture 11"/>
          <p:cNvPicPr>
            <a:picLocks noChangeAspect="1"/>
          </p:cNvPicPr>
          <p:nvPr/>
        </p:nvPicPr>
        <p:blipFill>
          <a:blip r:embed="rId5"/>
          <a:stretch>
            <a:fillRect/>
          </a:stretch>
        </p:blipFill>
        <p:spPr>
          <a:xfrm>
            <a:off x="8135630" y="2572152"/>
            <a:ext cx="2028825" cy="342900"/>
          </a:xfrm>
          <a:prstGeom prst="rect">
            <a:avLst/>
          </a:prstGeom>
        </p:spPr>
      </p:pic>
      <p:pic>
        <p:nvPicPr>
          <p:cNvPr id="19" name="Picture 18"/>
          <p:cNvPicPr>
            <a:picLocks noChangeAspect="1"/>
          </p:cNvPicPr>
          <p:nvPr/>
        </p:nvPicPr>
        <p:blipFill>
          <a:blip r:embed="rId6"/>
          <a:stretch>
            <a:fillRect/>
          </a:stretch>
        </p:blipFill>
        <p:spPr>
          <a:xfrm>
            <a:off x="8164204" y="2172109"/>
            <a:ext cx="1971675" cy="361950"/>
          </a:xfrm>
          <a:prstGeom prst="rect">
            <a:avLst/>
          </a:prstGeom>
        </p:spPr>
      </p:pic>
      <p:pic>
        <p:nvPicPr>
          <p:cNvPr id="13" name="Picture 12"/>
          <p:cNvPicPr>
            <a:picLocks noChangeAspect="1"/>
          </p:cNvPicPr>
          <p:nvPr/>
        </p:nvPicPr>
        <p:blipFill>
          <a:blip r:embed="rId7"/>
          <a:stretch>
            <a:fillRect/>
          </a:stretch>
        </p:blipFill>
        <p:spPr>
          <a:xfrm>
            <a:off x="8447479" y="2968616"/>
            <a:ext cx="1152525" cy="304800"/>
          </a:xfrm>
          <a:prstGeom prst="rect">
            <a:avLst/>
          </a:prstGeom>
        </p:spPr>
      </p:pic>
      <p:pic>
        <p:nvPicPr>
          <p:cNvPr id="14" name="Picture 13"/>
          <p:cNvPicPr>
            <a:picLocks noChangeAspect="1"/>
          </p:cNvPicPr>
          <p:nvPr/>
        </p:nvPicPr>
        <p:blipFill>
          <a:blip r:embed="rId8"/>
          <a:stretch>
            <a:fillRect/>
          </a:stretch>
        </p:blipFill>
        <p:spPr>
          <a:xfrm>
            <a:off x="8437954" y="3762630"/>
            <a:ext cx="2838450" cy="447675"/>
          </a:xfrm>
          <a:prstGeom prst="rect">
            <a:avLst/>
          </a:prstGeom>
        </p:spPr>
      </p:pic>
      <p:pic>
        <p:nvPicPr>
          <p:cNvPr id="15" name="Picture 14"/>
          <p:cNvPicPr>
            <a:picLocks noChangeAspect="1"/>
          </p:cNvPicPr>
          <p:nvPr/>
        </p:nvPicPr>
        <p:blipFill>
          <a:blip r:embed="rId9"/>
          <a:stretch>
            <a:fillRect/>
          </a:stretch>
        </p:blipFill>
        <p:spPr>
          <a:xfrm>
            <a:off x="8437954" y="4175072"/>
            <a:ext cx="2819400" cy="438150"/>
          </a:xfrm>
          <a:prstGeom prst="rect">
            <a:avLst/>
          </a:prstGeom>
        </p:spPr>
      </p:pic>
      <p:sp>
        <p:nvSpPr>
          <p:cNvPr id="21" name="Rectangle 20"/>
          <p:cNvSpPr/>
          <p:nvPr/>
        </p:nvSpPr>
        <p:spPr>
          <a:xfrm>
            <a:off x="8491584" y="3295514"/>
            <a:ext cx="3313729" cy="369332"/>
          </a:xfrm>
          <a:prstGeom prst="rect">
            <a:avLst/>
          </a:prstGeom>
        </p:spPr>
        <p:txBody>
          <a:bodyPr wrap="none">
            <a:spAutoFit/>
          </a:bodyPr>
          <a:lstStyle/>
          <a:p>
            <a:pPr algn="r" rtl="1"/>
            <a:r>
              <a:rPr lang="ar-IQ" dirty="0"/>
              <a:t>الطاقات الحركية </a:t>
            </a:r>
            <a:r>
              <a:rPr lang="ar-IQ" dirty="0" smtClean="0"/>
              <a:t>والكامنة </a:t>
            </a:r>
            <a:r>
              <a:rPr lang="ar-IQ" dirty="0"/>
              <a:t>للجسم الساقط هي</a:t>
            </a:r>
          </a:p>
        </p:txBody>
      </p:sp>
      <p:pic>
        <p:nvPicPr>
          <p:cNvPr id="22" name="Picture 21"/>
          <p:cNvPicPr>
            <a:picLocks noChangeAspect="1"/>
          </p:cNvPicPr>
          <p:nvPr/>
        </p:nvPicPr>
        <p:blipFill>
          <a:blip r:embed="rId10"/>
          <a:stretch>
            <a:fillRect/>
          </a:stretch>
        </p:blipFill>
        <p:spPr>
          <a:xfrm>
            <a:off x="7112424" y="4748587"/>
            <a:ext cx="2371725" cy="733425"/>
          </a:xfrm>
          <a:prstGeom prst="rect">
            <a:avLst/>
          </a:prstGeom>
        </p:spPr>
      </p:pic>
      <p:pic>
        <p:nvPicPr>
          <p:cNvPr id="23" name="Picture 22"/>
          <p:cNvPicPr>
            <a:picLocks noChangeAspect="1"/>
          </p:cNvPicPr>
          <p:nvPr/>
        </p:nvPicPr>
        <p:blipFill>
          <a:blip r:embed="rId11"/>
          <a:stretch>
            <a:fillRect/>
          </a:stretch>
        </p:blipFill>
        <p:spPr>
          <a:xfrm>
            <a:off x="7604226" y="5527272"/>
            <a:ext cx="4010025" cy="523875"/>
          </a:xfrm>
          <a:prstGeom prst="rect">
            <a:avLst/>
          </a:prstGeom>
        </p:spPr>
      </p:pic>
      <p:cxnSp>
        <p:nvCxnSpPr>
          <p:cNvPr id="25" name="Straight Connector 24"/>
          <p:cNvCxnSpPr/>
          <p:nvPr/>
        </p:nvCxnSpPr>
        <p:spPr>
          <a:xfrm>
            <a:off x="6284151" y="619004"/>
            <a:ext cx="0" cy="554780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2"/>
          <a:stretch>
            <a:fillRect/>
          </a:stretch>
        </p:blipFill>
        <p:spPr>
          <a:xfrm>
            <a:off x="1114693" y="1278793"/>
            <a:ext cx="4876800" cy="866775"/>
          </a:xfrm>
          <a:prstGeom prst="rect">
            <a:avLst/>
          </a:prstGeom>
        </p:spPr>
      </p:pic>
      <p:pic>
        <p:nvPicPr>
          <p:cNvPr id="27" name="Picture 26"/>
          <p:cNvPicPr>
            <a:picLocks noChangeAspect="1"/>
          </p:cNvPicPr>
          <p:nvPr/>
        </p:nvPicPr>
        <p:blipFill>
          <a:blip r:embed="rId11"/>
          <a:stretch>
            <a:fillRect/>
          </a:stretch>
        </p:blipFill>
        <p:spPr>
          <a:xfrm>
            <a:off x="7756626" y="5679672"/>
            <a:ext cx="4010025" cy="523875"/>
          </a:xfrm>
          <a:prstGeom prst="rect">
            <a:avLst/>
          </a:prstGeom>
        </p:spPr>
      </p:pic>
      <p:pic>
        <p:nvPicPr>
          <p:cNvPr id="26" name="Picture 25"/>
          <p:cNvPicPr>
            <a:picLocks noChangeAspect="1"/>
          </p:cNvPicPr>
          <p:nvPr/>
        </p:nvPicPr>
        <p:blipFill>
          <a:blip r:embed="rId13"/>
          <a:stretch>
            <a:fillRect/>
          </a:stretch>
        </p:blipFill>
        <p:spPr>
          <a:xfrm>
            <a:off x="829563" y="560454"/>
            <a:ext cx="4495800" cy="590550"/>
          </a:xfrm>
          <a:prstGeom prst="rect">
            <a:avLst/>
          </a:prstGeom>
        </p:spPr>
      </p:pic>
      <p:sp>
        <p:nvSpPr>
          <p:cNvPr id="28" name="Rectangular Callout 27"/>
          <p:cNvSpPr/>
          <p:nvPr/>
        </p:nvSpPr>
        <p:spPr>
          <a:xfrm flipV="1">
            <a:off x="2859110" y="733578"/>
            <a:ext cx="1117744" cy="352035"/>
          </a:xfrm>
          <a:prstGeom prst="wedgeRectCallout">
            <a:avLst>
              <a:gd name="adj1" fmla="val -136054"/>
              <a:gd name="adj2" fmla="val -18845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29" name="Rectangle 28"/>
          <p:cNvSpPr/>
          <p:nvPr/>
        </p:nvSpPr>
        <p:spPr>
          <a:xfrm>
            <a:off x="1342569" y="1589273"/>
            <a:ext cx="1143054" cy="355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grpSp>
        <p:nvGrpSpPr>
          <p:cNvPr id="32" name="Group 31"/>
          <p:cNvGrpSpPr/>
          <p:nvPr/>
        </p:nvGrpSpPr>
        <p:grpSpPr>
          <a:xfrm>
            <a:off x="1684537" y="2275167"/>
            <a:ext cx="4453285" cy="369332"/>
            <a:chOff x="1780811" y="2317795"/>
            <a:chExt cx="4453285" cy="369332"/>
          </a:xfrm>
        </p:grpSpPr>
        <p:sp>
          <p:nvSpPr>
            <p:cNvPr id="30" name="Rectangle 29"/>
            <p:cNvSpPr/>
            <p:nvPr/>
          </p:nvSpPr>
          <p:spPr>
            <a:xfrm>
              <a:off x="3346767" y="2317795"/>
              <a:ext cx="2887329" cy="369332"/>
            </a:xfrm>
            <a:prstGeom prst="rect">
              <a:avLst/>
            </a:prstGeom>
          </p:spPr>
          <p:txBody>
            <a:bodyPr wrap="none">
              <a:spAutoFit/>
            </a:bodyPr>
            <a:lstStyle/>
            <a:p>
              <a:pPr algn="r" rtl="1"/>
              <a:r>
                <a:rPr lang="ar-IQ" dirty="0" smtClean="0"/>
                <a:t>سيختفي الحد الأول </a:t>
              </a:r>
              <a:r>
                <a:rPr lang="ar-IQ" dirty="0"/>
                <a:t>في المعادلة بسبب</a:t>
              </a:r>
            </a:p>
          </p:txBody>
        </p:sp>
        <p:pic>
          <p:nvPicPr>
            <p:cNvPr id="31" name="Picture 30"/>
            <p:cNvPicPr>
              <a:picLocks noChangeAspect="1"/>
            </p:cNvPicPr>
            <p:nvPr/>
          </p:nvPicPr>
          <p:blipFill>
            <a:blip r:embed="rId14"/>
            <a:stretch>
              <a:fillRect/>
            </a:stretch>
          </p:blipFill>
          <p:spPr>
            <a:xfrm>
              <a:off x="1780811" y="2372409"/>
              <a:ext cx="1571625" cy="266700"/>
            </a:xfrm>
            <a:prstGeom prst="rect">
              <a:avLst/>
            </a:prstGeom>
          </p:spPr>
        </p:pic>
      </p:grpSp>
      <p:pic>
        <p:nvPicPr>
          <p:cNvPr id="33" name="Picture 32"/>
          <p:cNvPicPr>
            <a:picLocks noChangeAspect="1"/>
          </p:cNvPicPr>
          <p:nvPr/>
        </p:nvPicPr>
        <p:blipFill>
          <a:blip r:embed="rId15"/>
          <a:stretch>
            <a:fillRect/>
          </a:stretch>
        </p:blipFill>
        <p:spPr>
          <a:xfrm>
            <a:off x="1693400" y="2773996"/>
            <a:ext cx="3209925" cy="485775"/>
          </a:xfrm>
          <a:prstGeom prst="rect">
            <a:avLst/>
          </a:prstGeom>
        </p:spPr>
      </p:pic>
      <p:pic>
        <p:nvPicPr>
          <p:cNvPr id="34" name="Picture 33"/>
          <p:cNvPicPr>
            <a:picLocks noChangeAspect="1"/>
          </p:cNvPicPr>
          <p:nvPr/>
        </p:nvPicPr>
        <p:blipFill>
          <a:blip r:embed="rId16"/>
          <a:stretch>
            <a:fillRect/>
          </a:stretch>
        </p:blipFill>
        <p:spPr>
          <a:xfrm>
            <a:off x="4280175" y="5607186"/>
            <a:ext cx="1438275" cy="752475"/>
          </a:xfrm>
          <a:prstGeom prst="rect">
            <a:avLst/>
          </a:prstGeom>
        </p:spPr>
      </p:pic>
      <p:grpSp>
        <p:nvGrpSpPr>
          <p:cNvPr id="50" name="Group 49"/>
          <p:cNvGrpSpPr/>
          <p:nvPr/>
        </p:nvGrpSpPr>
        <p:grpSpPr>
          <a:xfrm>
            <a:off x="541295" y="3840812"/>
            <a:ext cx="3443779" cy="2556866"/>
            <a:chOff x="541295" y="3840812"/>
            <a:chExt cx="3443779" cy="2556866"/>
          </a:xfrm>
        </p:grpSpPr>
        <p:pic>
          <p:nvPicPr>
            <p:cNvPr id="40" name="Picture 39"/>
            <p:cNvPicPr>
              <a:picLocks noChangeAspect="1"/>
            </p:cNvPicPr>
            <p:nvPr/>
          </p:nvPicPr>
          <p:blipFill>
            <a:blip r:embed="rId17"/>
            <a:stretch>
              <a:fillRect/>
            </a:stretch>
          </p:blipFill>
          <p:spPr>
            <a:xfrm>
              <a:off x="541295" y="3840812"/>
              <a:ext cx="3443779" cy="2556866"/>
            </a:xfrm>
            <a:prstGeom prst="rect">
              <a:avLst/>
            </a:prstGeom>
          </p:spPr>
        </p:pic>
        <p:pic>
          <p:nvPicPr>
            <p:cNvPr id="49" name="Picture 48"/>
            <p:cNvPicPr>
              <a:picLocks noChangeAspect="1"/>
            </p:cNvPicPr>
            <p:nvPr/>
          </p:nvPicPr>
          <p:blipFill>
            <a:blip r:embed="rId18"/>
            <a:stretch>
              <a:fillRect/>
            </a:stretch>
          </p:blipFill>
          <p:spPr>
            <a:xfrm>
              <a:off x="746889" y="5740146"/>
              <a:ext cx="1133475" cy="276225"/>
            </a:xfrm>
            <a:prstGeom prst="rect">
              <a:avLst/>
            </a:prstGeom>
          </p:spPr>
        </p:pic>
      </p:grpSp>
      <p:grpSp>
        <p:nvGrpSpPr>
          <p:cNvPr id="51" name="Group 50"/>
          <p:cNvGrpSpPr/>
          <p:nvPr/>
        </p:nvGrpSpPr>
        <p:grpSpPr>
          <a:xfrm>
            <a:off x="567052" y="3327846"/>
            <a:ext cx="5560708" cy="646331"/>
            <a:chOff x="567052" y="3429397"/>
            <a:chExt cx="5560708" cy="646331"/>
          </a:xfrm>
        </p:grpSpPr>
        <p:sp>
          <p:nvSpPr>
            <p:cNvPr id="52" name="Rectangle 51"/>
            <p:cNvSpPr/>
            <p:nvPr/>
          </p:nvSpPr>
          <p:spPr>
            <a:xfrm>
              <a:off x="567052" y="3429397"/>
              <a:ext cx="5560708" cy="646331"/>
            </a:xfrm>
            <a:prstGeom prst="rect">
              <a:avLst/>
            </a:prstGeom>
          </p:spPr>
          <p:txBody>
            <a:bodyPr wrap="square">
              <a:spAutoFit/>
            </a:bodyPr>
            <a:lstStyle/>
            <a:p>
              <a:pPr algn="r" rtl="1"/>
              <a:r>
                <a:rPr lang="ar-IQ" dirty="0"/>
                <a:t>نظرًا لأن </a:t>
              </a:r>
              <a:r>
                <a:rPr lang="ar-IQ" dirty="0" smtClean="0"/>
                <a:t>تكامل           يجب </a:t>
              </a:r>
              <a:r>
                <a:rPr lang="ar-IQ" dirty="0"/>
                <a:t>أن يكون موجبًا لأي </a:t>
              </a:r>
              <a:r>
                <a:rPr lang="ar-IQ" dirty="0" smtClean="0"/>
                <a:t>فيمة        ، </a:t>
              </a:r>
            </a:p>
            <a:p>
              <a:pPr algn="r" rtl="1"/>
              <a:r>
                <a:rPr lang="ar-IQ" dirty="0" smtClean="0"/>
                <a:t>فإن        يبين </a:t>
              </a:r>
              <a:r>
                <a:rPr lang="ar-IQ" dirty="0"/>
                <a:t>السلوك الموضح في الشكل</a:t>
              </a:r>
            </a:p>
          </p:txBody>
        </p:sp>
        <p:pic>
          <p:nvPicPr>
            <p:cNvPr id="53" name="Picture 52"/>
            <p:cNvPicPr>
              <a:picLocks noChangeAspect="1"/>
            </p:cNvPicPr>
            <p:nvPr/>
          </p:nvPicPr>
          <p:blipFill>
            <a:blip r:embed="rId19"/>
            <a:stretch>
              <a:fillRect/>
            </a:stretch>
          </p:blipFill>
          <p:spPr>
            <a:xfrm>
              <a:off x="4399592" y="3490813"/>
              <a:ext cx="457200" cy="285750"/>
            </a:xfrm>
            <a:prstGeom prst="rect">
              <a:avLst/>
            </a:prstGeom>
          </p:spPr>
        </p:pic>
        <p:pic>
          <p:nvPicPr>
            <p:cNvPr id="54" name="Picture 53"/>
            <p:cNvPicPr>
              <a:picLocks noChangeAspect="1"/>
            </p:cNvPicPr>
            <p:nvPr/>
          </p:nvPicPr>
          <p:blipFill>
            <a:blip r:embed="rId20"/>
            <a:stretch>
              <a:fillRect/>
            </a:stretch>
          </p:blipFill>
          <p:spPr>
            <a:xfrm>
              <a:off x="1514046" y="3447206"/>
              <a:ext cx="400050" cy="266700"/>
            </a:xfrm>
            <a:prstGeom prst="rect">
              <a:avLst/>
            </a:prstGeom>
          </p:spPr>
        </p:pic>
        <p:pic>
          <p:nvPicPr>
            <p:cNvPr id="55" name="Picture 54"/>
            <p:cNvPicPr>
              <a:picLocks noChangeAspect="1"/>
            </p:cNvPicPr>
            <p:nvPr/>
          </p:nvPicPr>
          <p:blipFill>
            <a:blip r:embed="rId21"/>
            <a:stretch>
              <a:fillRect/>
            </a:stretch>
          </p:blipFill>
          <p:spPr>
            <a:xfrm>
              <a:off x="5369543" y="3762630"/>
              <a:ext cx="409575" cy="276225"/>
            </a:xfrm>
            <a:prstGeom prst="rect">
              <a:avLst/>
            </a:prstGeom>
          </p:spPr>
        </p:pic>
      </p:grpSp>
      <p:sp>
        <p:nvSpPr>
          <p:cNvPr id="56" name="Rectangle 55"/>
          <p:cNvSpPr/>
          <p:nvPr/>
        </p:nvSpPr>
        <p:spPr>
          <a:xfrm>
            <a:off x="3595594" y="5147954"/>
            <a:ext cx="2688557" cy="369332"/>
          </a:xfrm>
          <a:prstGeom prst="rect">
            <a:avLst/>
          </a:prstGeom>
        </p:spPr>
        <p:txBody>
          <a:bodyPr wrap="none">
            <a:spAutoFit/>
          </a:bodyPr>
          <a:lstStyle/>
          <a:p>
            <a:r>
              <a:rPr lang="ar-IQ" dirty="0"/>
              <a:t>قيمة التكامل هي الحد الأدنى عندما</a:t>
            </a:r>
          </a:p>
        </p:txBody>
      </p:sp>
      <p:sp>
        <p:nvSpPr>
          <p:cNvPr id="44" name="Rectangular Callout 43"/>
          <p:cNvSpPr/>
          <p:nvPr/>
        </p:nvSpPr>
        <p:spPr>
          <a:xfrm flipV="1">
            <a:off x="2263184" y="2805430"/>
            <a:ext cx="1117744" cy="352035"/>
          </a:xfrm>
          <a:prstGeom prst="wedgeRectCallout">
            <a:avLst>
              <a:gd name="adj1" fmla="val -131445"/>
              <a:gd name="adj2" fmla="val -7957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45" name="Rectangular Callout 44"/>
          <p:cNvSpPr/>
          <p:nvPr/>
        </p:nvSpPr>
        <p:spPr>
          <a:xfrm flipV="1">
            <a:off x="3553093" y="2730980"/>
            <a:ext cx="1350232" cy="498586"/>
          </a:xfrm>
          <a:prstGeom prst="wedgeRectCallout">
            <a:avLst>
              <a:gd name="adj1" fmla="val -185653"/>
              <a:gd name="adj2" fmla="val -55009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pic>
        <p:nvPicPr>
          <p:cNvPr id="46" name="Picture 45"/>
          <p:cNvPicPr>
            <a:picLocks noChangeAspect="1"/>
          </p:cNvPicPr>
          <p:nvPr/>
        </p:nvPicPr>
        <p:blipFill>
          <a:blip r:embed="rId22"/>
          <a:stretch>
            <a:fillRect/>
          </a:stretch>
        </p:blipFill>
        <p:spPr>
          <a:xfrm rot="5400000">
            <a:off x="10524372" y="3490310"/>
            <a:ext cx="3057525" cy="238125"/>
          </a:xfrm>
          <a:prstGeom prst="rect">
            <a:avLst/>
          </a:prstGeom>
        </p:spPr>
      </p:pic>
    </p:spTree>
    <p:extLst>
      <p:ext uri="{BB962C8B-B14F-4D97-AF65-F5344CB8AC3E}">
        <p14:creationId xmlns:p14="http://schemas.microsoft.com/office/powerpoint/2010/main" val="219646014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507842" y="6465534"/>
            <a:ext cx="2696971"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4" name="Rectangle 3"/>
          <p:cNvSpPr/>
          <p:nvPr/>
        </p:nvSpPr>
        <p:spPr>
          <a:xfrm>
            <a:off x="11013750" y="784289"/>
            <a:ext cx="502061" cy="369332"/>
          </a:xfrm>
          <a:prstGeom prst="rect">
            <a:avLst/>
          </a:prstGeom>
          <a:solidFill>
            <a:schemeClr val="accent4">
              <a:lumMod val="20000"/>
              <a:lumOff val="80000"/>
            </a:schemeClr>
          </a:solidFill>
        </p:spPr>
        <p:txBody>
          <a:bodyPr wrap="none">
            <a:spAutoFit/>
          </a:bodyPr>
          <a:lstStyle/>
          <a:p>
            <a:r>
              <a:rPr lang="ar-IQ" dirty="0"/>
              <a:t>مثال</a:t>
            </a:r>
          </a:p>
        </p:txBody>
      </p:sp>
      <p:grpSp>
        <p:nvGrpSpPr>
          <p:cNvPr id="11" name="Group 10"/>
          <p:cNvGrpSpPr/>
          <p:nvPr/>
        </p:nvGrpSpPr>
        <p:grpSpPr>
          <a:xfrm>
            <a:off x="5268948" y="1423749"/>
            <a:ext cx="6485170" cy="1200329"/>
            <a:chOff x="4713668" y="1423749"/>
            <a:chExt cx="7040450" cy="1200329"/>
          </a:xfrm>
        </p:grpSpPr>
        <p:sp>
          <p:nvSpPr>
            <p:cNvPr id="2" name="Rectangle 1"/>
            <p:cNvSpPr/>
            <p:nvPr/>
          </p:nvSpPr>
          <p:spPr>
            <a:xfrm>
              <a:off x="4713668" y="1423749"/>
              <a:ext cx="7040450" cy="1200329"/>
            </a:xfrm>
            <a:prstGeom prst="rect">
              <a:avLst/>
            </a:prstGeom>
          </p:spPr>
          <p:txBody>
            <a:bodyPr wrap="square">
              <a:spAutoFit/>
            </a:bodyPr>
            <a:lstStyle/>
            <a:p>
              <a:pPr algn="just" rtl="1"/>
              <a:r>
                <a:rPr lang="ar-IQ" dirty="0"/>
                <a:t>افترض أن الجسيم ينتقل على طول مسار جيبي من النقطة </a:t>
              </a:r>
              <a:r>
                <a:rPr lang="ar-IQ" dirty="0" smtClean="0"/>
                <a:t>         إلى          خلال </a:t>
              </a:r>
              <a:r>
                <a:rPr lang="ar-IQ" dirty="0"/>
                <a:t>فترة زمنية </a:t>
              </a:r>
              <a:r>
                <a:rPr lang="ar-IQ" dirty="0" smtClean="0"/>
                <a:t>t∆ </a:t>
              </a:r>
              <a:r>
                <a:rPr lang="ar-IQ" dirty="0"/>
                <a:t>في منطقة خالية من مجال القوة. استخدم مبدأ هاملتون لتوضيح أن اتساع المسار الجيبي المفترض هو صفر ، مما يعني أن المسار الذي يسلكه الجسيم هو في الحقيقة خط مستقيم بين النقطتين.</a:t>
              </a:r>
            </a:p>
          </p:txBody>
        </p:sp>
        <p:pic>
          <p:nvPicPr>
            <p:cNvPr id="9" name="Picture 8"/>
            <p:cNvPicPr>
              <a:picLocks noChangeAspect="1"/>
            </p:cNvPicPr>
            <p:nvPr/>
          </p:nvPicPr>
          <p:blipFill>
            <a:blip r:embed="rId3"/>
            <a:stretch>
              <a:fillRect/>
            </a:stretch>
          </p:blipFill>
          <p:spPr>
            <a:xfrm>
              <a:off x="6458345" y="1486914"/>
              <a:ext cx="438150" cy="228600"/>
            </a:xfrm>
            <a:prstGeom prst="rect">
              <a:avLst/>
            </a:prstGeom>
          </p:spPr>
        </p:pic>
        <p:pic>
          <p:nvPicPr>
            <p:cNvPr id="10" name="Picture 9"/>
            <p:cNvPicPr>
              <a:picLocks noChangeAspect="1"/>
            </p:cNvPicPr>
            <p:nvPr/>
          </p:nvPicPr>
          <p:blipFill>
            <a:blip r:embed="rId4"/>
            <a:stretch>
              <a:fillRect/>
            </a:stretch>
          </p:blipFill>
          <p:spPr>
            <a:xfrm>
              <a:off x="5324374" y="1525014"/>
              <a:ext cx="495300" cy="190500"/>
            </a:xfrm>
            <a:prstGeom prst="rect">
              <a:avLst/>
            </a:prstGeom>
          </p:spPr>
        </p:pic>
      </p:grpSp>
      <p:pic>
        <p:nvPicPr>
          <p:cNvPr id="12" name="Picture 11"/>
          <p:cNvPicPr>
            <a:picLocks noChangeAspect="1"/>
          </p:cNvPicPr>
          <p:nvPr/>
        </p:nvPicPr>
        <p:blipFill>
          <a:blip r:embed="rId5"/>
          <a:stretch>
            <a:fillRect/>
          </a:stretch>
        </p:blipFill>
        <p:spPr>
          <a:xfrm>
            <a:off x="420723" y="639189"/>
            <a:ext cx="4848225" cy="2152650"/>
          </a:xfrm>
          <a:prstGeom prst="rect">
            <a:avLst/>
          </a:prstGeom>
        </p:spPr>
      </p:pic>
      <p:grpSp>
        <p:nvGrpSpPr>
          <p:cNvPr id="14" name="Group 13"/>
          <p:cNvGrpSpPr/>
          <p:nvPr/>
        </p:nvGrpSpPr>
        <p:grpSpPr>
          <a:xfrm>
            <a:off x="2884867" y="2769686"/>
            <a:ext cx="8920445" cy="369332"/>
            <a:chOff x="2884868" y="2795651"/>
            <a:chExt cx="8920445" cy="369332"/>
          </a:xfrm>
        </p:grpSpPr>
        <p:sp>
          <p:nvSpPr>
            <p:cNvPr id="13" name="Rectangle 12"/>
            <p:cNvSpPr/>
            <p:nvPr/>
          </p:nvSpPr>
          <p:spPr>
            <a:xfrm>
              <a:off x="2884868" y="2795651"/>
              <a:ext cx="8920445" cy="369332"/>
            </a:xfrm>
            <a:prstGeom prst="rect">
              <a:avLst/>
            </a:prstGeom>
          </p:spPr>
          <p:txBody>
            <a:bodyPr wrap="square">
              <a:spAutoFit/>
            </a:bodyPr>
            <a:lstStyle/>
            <a:p>
              <a:pPr algn="r" rtl="1"/>
              <a:r>
                <a:rPr lang="ar-IQ" dirty="0"/>
                <a:t>تظهر في الشكل عدة مسارات محتملة تتبع منحنى جيبي بين </a:t>
              </a:r>
              <a:r>
                <a:rPr lang="ar-IQ" dirty="0" smtClean="0"/>
                <a:t>       </a:t>
              </a:r>
              <a:r>
                <a:rPr lang="ar-IQ" dirty="0"/>
                <a:t>و </a:t>
              </a:r>
              <a:r>
                <a:rPr lang="ar-IQ" dirty="0" smtClean="0"/>
                <a:t>       </a:t>
              </a:r>
              <a:r>
                <a:rPr lang="ar-IQ" dirty="0"/>
                <a:t>مع مسار الخط المستقيم الصحيح المفترض.</a:t>
              </a:r>
            </a:p>
          </p:txBody>
        </p:sp>
        <p:pic>
          <p:nvPicPr>
            <p:cNvPr id="19" name="Picture 18"/>
            <p:cNvPicPr>
              <a:picLocks noChangeAspect="1"/>
            </p:cNvPicPr>
            <p:nvPr/>
          </p:nvPicPr>
          <p:blipFill>
            <a:blip r:embed="rId3"/>
            <a:stretch>
              <a:fillRect/>
            </a:stretch>
          </p:blipFill>
          <p:spPr>
            <a:xfrm>
              <a:off x="7027517" y="2894206"/>
              <a:ext cx="403593" cy="228600"/>
            </a:xfrm>
            <a:prstGeom prst="rect">
              <a:avLst/>
            </a:prstGeom>
          </p:spPr>
        </p:pic>
        <p:pic>
          <p:nvPicPr>
            <p:cNvPr id="21" name="Picture 20"/>
            <p:cNvPicPr>
              <a:picLocks noChangeAspect="1"/>
            </p:cNvPicPr>
            <p:nvPr/>
          </p:nvPicPr>
          <p:blipFill>
            <a:blip r:embed="rId4"/>
            <a:stretch>
              <a:fillRect/>
            </a:stretch>
          </p:blipFill>
          <p:spPr>
            <a:xfrm>
              <a:off x="6387685" y="2913256"/>
              <a:ext cx="456236" cy="190500"/>
            </a:xfrm>
            <a:prstGeom prst="rect">
              <a:avLst/>
            </a:prstGeom>
          </p:spPr>
        </p:pic>
      </p:grpSp>
      <p:sp>
        <p:nvSpPr>
          <p:cNvPr id="23" name="Rectangle 22"/>
          <p:cNvSpPr/>
          <p:nvPr/>
        </p:nvSpPr>
        <p:spPr>
          <a:xfrm>
            <a:off x="6876021" y="3214471"/>
            <a:ext cx="4929291" cy="646331"/>
          </a:xfrm>
          <a:prstGeom prst="rect">
            <a:avLst/>
          </a:prstGeom>
        </p:spPr>
        <p:txBody>
          <a:bodyPr wrap="square">
            <a:spAutoFit/>
          </a:bodyPr>
          <a:lstStyle/>
          <a:p>
            <a:pPr algn="r" rtl="1"/>
            <a:r>
              <a:rPr lang="ar-IQ" dirty="0"/>
              <a:t>الحركة التي ينفذها الجسيم في الواقع في منطقة خالية من مجال القوة </a:t>
            </a:r>
            <a:r>
              <a:rPr lang="ar-IQ" dirty="0" smtClean="0"/>
              <a:t>من </a:t>
            </a:r>
            <a:r>
              <a:rPr lang="ar-IQ" dirty="0"/>
              <a:t>الفضاء تعطى بالتعبير</a:t>
            </a:r>
          </a:p>
        </p:txBody>
      </p:sp>
      <p:pic>
        <p:nvPicPr>
          <p:cNvPr id="24" name="Picture 23"/>
          <p:cNvPicPr>
            <a:picLocks noChangeAspect="1"/>
          </p:cNvPicPr>
          <p:nvPr/>
        </p:nvPicPr>
        <p:blipFill>
          <a:blip r:embed="rId6"/>
          <a:stretch>
            <a:fillRect/>
          </a:stretch>
        </p:blipFill>
        <p:spPr>
          <a:xfrm>
            <a:off x="7907767" y="3931222"/>
            <a:ext cx="600075" cy="247650"/>
          </a:xfrm>
          <a:prstGeom prst="rect">
            <a:avLst/>
          </a:prstGeom>
        </p:spPr>
      </p:pic>
      <p:pic>
        <p:nvPicPr>
          <p:cNvPr id="25" name="Picture 24"/>
          <p:cNvPicPr>
            <a:picLocks noChangeAspect="1"/>
          </p:cNvPicPr>
          <p:nvPr/>
        </p:nvPicPr>
        <p:blipFill>
          <a:blip r:embed="rId7"/>
          <a:stretch>
            <a:fillRect/>
          </a:stretch>
        </p:blipFill>
        <p:spPr>
          <a:xfrm>
            <a:off x="8752433" y="3887471"/>
            <a:ext cx="866775" cy="276225"/>
          </a:xfrm>
          <a:prstGeom prst="rect">
            <a:avLst/>
          </a:prstGeom>
        </p:spPr>
      </p:pic>
      <p:sp>
        <p:nvSpPr>
          <p:cNvPr id="26" name="Rectangle 25"/>
          <p:cNvSpPr/>
          <p:nvPr/>
        </p:nvSpPr>
        <p:spPr>
          <a:xfrm>
            <a:off x="6996085" y="4254325"/>
            <a:ext cx="4814138" cy="369332"/>
          </a:xfrm>
          <a:prstGeom prst="rect">
            <a:avLst/>
          </a:prstGeom>
        </p:spPr>
        <p:txBody>
          <a:bodyPr wrap="none">
            <a:spAutoFit/>
          </a:bodyPr>
          <a:lstStyle/>
          <a:p>
            <a:pPr algn="r" rtl="1"/>
            <a:r>
              <a:rPr lang="ar-IQ" dirty="0"/>
              <a:t>وبالتالي ، يمكننا تغيير المسارات الجيبية المتنوعة الممكنة وفقًا لـ</a:t>
            </a:r>
          </a:p>
        </p:txBody>
      </p:sp>
      <p:pic>
        <p:nvPicPr>
          <p:cNvPr id="27" name="Picture 26"/>
          <p:cNvPicPr>
            <a:picLocks noChangeAspect="1"/>
          </p:cNvPicPr>
          <p:nvPr/>
        </p:nvPicPr>
        <p:blipFill>
          <a:blip r:embed="rId8"/>
          <a:stretch>
            <a:fillRect/>
          </a:stretch>
        </p:blipFill>
        <p:spPr>
          <a:xfrm>
            <a:off x="7333210" y="4661890"/>
            <a:ext cx="3371850" cy="361950"/>
          </a:xfrm>
          <a:prstGeom prst="rect">
            <a:avLst/>
          </a:prstGeom>
        </p:spPr>
      </p:pic>
      <p:sp>
        <p:nvSpPr>
          <p:cNvPr id="28" name="Rectangle 27"/>
          <p:cNvSpPr/>
          <p:nvPr/>
        </p:nvSpPr>
        <p:spPr>
          <a:xfrm>
            <a:off x="6490212" y="5111110"/>
            <a:ext cx="5391219" cy="369332"/>
          </a:xfrm>
          <a:prstGeom prst="rect">
            <a:avLst/>
          </a:prstGeom>
        </p:spPr>
        <p:txBody>
          <a:bodyPr wrap="none">
            <a:spAutoFit/>
          </a:bodyPr>
          <a:lstStyle/>
          <a:p>
            <a:pPr algn="r" rtl="1"/>
            <a:r>
              <a:rPr lang="ar-IQ" dirty="0" smtClean="0"/>
              <a:t>حيث</a:t>
            </a:r>
            <a:r>
              <a:rPr lang="en-US" dirty="0" smtClean="0"/>
              <a:t> </a:t>
            </a:r>
            <a:r>
              <a:rPr lang="el-GR" dirty="0" smtClean="0">
                <a:latin typeface="Calibri" panose="020F0502020204030204" pitchFamily="34" charset="0"/>
              </a:rPr>
              <a:t>η</a:t>
            </a:r>
            <a:r>
              <a:rPr lang="en-US" dirty="0" smtClean="0">
                <a:latin typeface="Calibri" panose="020F0502020204030204" pitchFamily="34" charset="0"/>
              </a:rPr>
              <a:t> </a:t>
            </a:r>
            <a:r>
              <a:rPr lang="ar-IQ" dirty="0" smtClean="0"/>
              <a:t>هو عامل يمكن ان يتغييرلكي يتغيير </a:t>
            </a:r>
            <a:r>
              <a:rPr lang="ar-IQ" dirty="0"/>
              <a:t>سعة المسار الجيبي للجسيم.</a:t>
            </a:r>
          </a:p>
        </p:txBody>
      </p:sp>
      <p:pic>
        <p:nvPicPr>
          <p:cNvPr id="29" name="Picture 28"/>
          <p:cNvPicPr>
            <a:picLocks noChangeAspect="1"/>
          </p:cNvPicPr>
          <p:nvPr/>
        </p:nvPicPr>
        <p:blipFill>
          <a:blip r:embed="rId9"/>
          <a:stretch>
            <a:fillRect/>
          </a:stretch>
        </p:blipFill>
        <p:spPr>
          <a:xfrm>
            <a:off x="6876021" y="5480442"/>
            <a:ext cx="4029075" cy="847725"/>
          </a:xfrm>
          <a:prstGeom prst="rect">
            <a:avLst/>
          </a:prstGeom>
        </p:spPr>
      </p:pic>
      <p:pic>
        <p:nvPicPr>
          <p:cNvPr id="30" name="Picture 29"/>
          <p:cNvPicPr>
            <a:picLocks noChangeAspect="1"/>
          </p:cNvPicPr>
          <p:nvPr/>
        </p:nvPicPr>
        <p:blipFill>
          <a:blip r:embed="rId10"/>
          <a:stretch>
            <a:fillRect/>
          </a:stretch>
        </p:blipFill>
        <p:spPr>
          <a:xfrm>
            <a:off x="1698573" y="3254694"/>
            <a:ext cx="3829050" cy="685800"/>
          </a:xfrm>
          <a:prstGeom prst="rect">
            <a:avLst/>
          </a:prstGeom>
          <a:solidFill>
            <a:schemeClr val="accent1">
              <a:lumMod val="20000"/>
              <a:lumOff val="80000"/>
            </a:schemeClr>
          </a:solidFill>
        </p:spPr>
      </p:pic>
      <p:cxnSp>
        <p:nvCxnSpPr>
          <p:cNvPr id="32" name="Straight Connector 31"/>
          <p:cNvCxnSpPr/>
          <p:nvPr/>
        </p:nvCxnSpPr>
        <p:spPr>
          <a:xfrm flipH="1">
            <a:off x="6284151" y="3214471"/>
            <a:ext cx="3573" cy="2952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247276" y="3979030"/>
            <a:ext cx="2914580" cy="369332"/>
          </a:xfrm>
          <a:prstGeom prst="rect">
            <a:avLst/>
          </a:prstGeom>
        </p:spPr>
        <p:txBody>
          <a:bodyPr wrap="none">
            <a:spAutoFit/>
          </a:bodyPr>
          <a:lstStyle/>
          <a:p>
            <a:pPr algn="r" rtl="1"/>
            <a:r>
              <a:rPr lang="ar-IQ" dirty="0" smtClean="0"/>
              <a:t>نعمل تغاير للمسار من خلال تغاير </a:t>
            </a:r>
            <a:r>
              <a:rPr lang="el-GR" dirty="0" smtClean="0">
                <a:latin typeface="Calibri" panose="020F0502020204030204" pitchFamily="34" charset="0"/>
              </a:rPr>
              <a:t>η</a:t>
            </a:r>
            <a:r>
              <a:rPr lang="ar-IQ" dirty="0" smtClean="0"/>
              <a:t> </a:t>
            </a:r>
            <a:endParaRPr lang="ar-IQ" dirty="0"/>
          </a:p>
        </p:txBody>
      </p:sp>
      <p:pic>
        <p:nvPicPr>
          <p:cNvPr id="34" name="Picture 33"/>
          <p:cNvPicPr>
            <a:picLocks noChangeAspect="1"/>
          </p:cNvPicPr>
          <p:nvPr/>
        </p:nvPicPr>
        <p:blipFill>
          <a:blip r:embed="rId11"/>
          <a:stretch>
            <a:fillRect/>
          </a:stretch>
        </p:blipFill>
        <p:spPr>
          <a:xfrm>
            <a:off x="970467" y="4100041"/>
            <a:ext cx="2095500" cy="685800"/>
          </a:xfrm>
          <a:prstGeom prst="rect">
            <a:avLst/>
          </a:prstGeom>
        </p:spPr>
      </p:pic>
      <p:pic>
        <p:nvPicPr>
          <p:cNvPr id="35" name="Picture 34"/>
          <p:cNvPicPr>
            <a:picLocks noChangeAspect="1"/>
          </p:cNvPicPr>
          <p:nvPr/>
        </p:nvPicPr>
        <p:blipFill>
          <a:blip r:embed="rId12"/>
          <a:stretch>
            <a:fillRect/>
          </a:stretch>
        </p:blipFill>
        <p:spPr>
          <a:xfrm>
            <a:off x="2988635" y="4649880"/>
            <a:ext cx="1200150" cy="285750"/>
          </a:xfrm>
          <a:prstGeom prst="rect">
            <a:avLst/>
          </a:prstGeom>
        </p:spPr>
      </p:pic>
      <p:sp>
        <p:nvSpPr>
          <p:cNvPr id="36" name="Rectangle 35"/>
          <p:cNvSpPr/>
          <p:nvPr/>
        </p:nvSpPr>
        <p:spPr>
          <a:xfrm>
            <a:off x="2227928" y="5149838"/>
            <a:ext cx="3921713" cy="369332"/>
          </a:xfrm>
          <a:prstGeom prst="rect">
            <a:avLst/>
          </a:prstGeom>
        </p:spPr>
        <p:txBody>
          <a:bodyPr wrap="square">
            <a:spAutoFit/>
          </a:bodyPr>
          <a:lstStyle/>
          <a:p>
            <a:pPr algn="r" rtl="1"/>
            <a:r>
              <a:rPr lang="ar-IQ" dirty="0"/>
              <a:t>يجب أن </a:t>
            </a:r>
            <a:r>
              <a:rPr lang="ar-IQ" dirty="0" smtClean="0"/>
              <a:t>تكون </a:t>
            </a:r>
            <a:r>
              <a:rPr lang="el-GR" dirty="0">
                <a:latin typeface="Calibri" panose="020F0502020204030204" pitchFamily="34" charset="0"/>
              </a:rPr>
              <a:t>η</a:t>
            </a:r>
            <a:r>
              <a:rPr lang="ar-IQ" dirty="0" smtClean="0"/>
              <a:t>  صفرًا لكي يتحقق مبدأ هاملتون</a:t>
            </a:r>
            <a:endParaRPr lang="ar-IQ" dirty="0"/>
          </a:p>
        </p:txBody>
      </p:sp>
      <p:grpSp>
        <p:nvGrpSpPr>
          <p:cNvPr id="40" name="Group 39"/>
          <p:cNvGrpSpPr/>
          <p:nvPr/>
        </p:nvGrpSpPr>
        <p:grpSpPr>
          <a:xfrm>
            <a:off x="979447" y="5627067"/>
            <a:ext cx="5182409" cy="646331"/>
            <a:chOff x="1009020" y="5523682"/>
            <a:chExt cx="5182409" cy="646331"/>
          </a:xfrm>
        </p:grpSpPr>
        <p:sp>
          <p:nvSpPr>
            <p:cNvPr id="38" name="Rectangle 37"/>
            <p:cNvSpPr/>
            <p:nvPr/>
          </p:nvSpPr>
          <p:spPr>
            <a:xfrm>
              <a:off x="1009020" y="5523682"/>
              <a:ext cx="5182409" cy="646331"/>
            </a:xfrm>
            <a:prstGeom prst="rect">
              <a:avLst/>
            </a:prstGeom>
          </p:spPr>
          <p:txBody>
            <a:bodyPr wrap="square">
              <a:spAutoFit/>
            </a:bodyPr>
            <a:lstStyle/>
            <a:p>
              <a:pPr algn="r" rtl="1"/>
              <a:r>
                <a:rPr lang="ar-IQ" dirty="0"/>
                <a:t>مما يشير إلى أن المسار الذي تمثله المعادلة </a:t>
              </a:r>
              <a:r>
                <a:rPr lang="ar-IQ" dirty="0" smtClean="0"/>
                <a:t>           يمثل </a:t>
              </a:r>
              <a:r>
                <a:rPr lang="ar-IQ" dirty="0"/>
                <a:t>المسار الفعلي للجسيم</a:t>
              </a:r>
            </a:p>
          </p:txBody>
        </p:sp>
        <p:pic>
          <p:nvPicPr>
            <p:cNvPr id="39" name="Picture 38"/>
            <p:cNvPicPr>
              <a:picLocks noChangeAspect="1"/>
            </p:cNvPicPr>
            <p:nvPr/>
          </p:nvPicPr>
          <p:blipFill>
            <a:blip r:embed="rId6"/>
            <a:stretch>
              <a:fillRect/>
            </a:stretch>
          </p:blipFill>
          <p:spPr>
            <a:xfrm>
              <a:off x="2326602" y="5592534"/>
              <a:ext cx="600075" cy="247650"/>
            </a:xfrm>
            <a:prstGeom prst="rect">
              <a:avLst/>
            </a:prstGeom>
          </p:spPr>
        </p:pic>
      </p:grpSp>
      <p:sp>
        <p:nvSpPr>
          <p:cNvPr id="41" name="Rectangle 40"/>
          <p:cNvSpPr/>
          <p:nvPr/>
        </p:nvSpPr>
        <p:spPr>
          <a:xfrm>
            <a:off x="721216" y="3366712"/>
            <a:ext cx="575607" cy="369332"/>
          </a:xfrm>
          <a:prstGeom prst="rect">
            <a:avLst/>
          </a:prstGeom>
          <a:solidFill>
            <a:schemeClr val="accent1">
              <a:lumMod val="20000"/>
              <a:lumOff val="80000"/>
            </a:schemeClr>
          </a:solidFill>
        </p:spPr>
        <p:txBody>
          <a:bodyPr wrap="none">
            <a:spAutoFit/>
          </a:bodyPr>
          <a:lstStyle/>
          <a:p>
            <a:r>
              <a:rPr lang="en-US" dirty="0" smtClean="0"/>
              <a:t>H.W</a:t>
            </a:r>
            <a:endParaRPr lang="ar-IQ" dirty="0"/>
          </a:p>
        </p:txBody>
      </p:sp>
      <p:pic>
        <p:nvPicPr>
          <p:cNvPr id="37" name="Picture 36"/>
          <p:cNvPicPr>
            <a:picLocks noChangeAspect="1"/>
          </p:cNvPicPr>
          <p:nvPr/>
        </p:nvPicPr>
        <p:blipFill>
          <a:blip r:embed="rId13"/>
          <a:stretch>
            <a:fillRect/>
          </a:stretch>
        </p:blipFill>
        <p:spPr>
          <a:xfrm rot="5400000">
            <a:off x="10524372" y="3490310"/>
            <a:ext cx="3057525" cy="238125"/>
          </a:xfrm>
          <a:prstGeom prst="rect">
            <a:avLst/>
          </a:prstGeom>
        </p:spPr>
      </p:pic>
    </p:spTree>
    <p:extLst>
      <p:ext uri="{BB962C8B-B14F-4D97-AF65-F5344CB8AC3E}">
        <p14:creationId xmlns:p14="http://schemas.microsoft.com/office/powerpoint/2010/main" val="6636101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35662" y="6465534"/>
            <a:ext cx="2769151"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6284890" y="591043"/>
            <a:ext cx="5561851" cy="467732"/>
            <a:chOff x="4848867" y="876406"/>
            <a:chExt cx="5561851" cy="467732"/>
          </a:xfrm>
        </p:grpSpPr>
        <p:sp>
          <p:nvSpPr>
            <p:cNvPr id="2" name="Rectangle 1"/>
            <p:cNvSpPr/>
            <p:nvPr/>
          </p:nvSpPr>
          <p:spPr>
            <a:xfrm>
              <a:off x="4848867" y="882473"/>
              <a:ext cx="4451113" cy="461665"/>
            </a:xfrm>
            <a:prstGeom prst="rect">
              <a:avLst/>
            </a:prstGeom>
            <a:solidFill>
              <a:schemeClr val="accent4">
                <a:lumMod val="20000"/>
                <a:lumOff val="80000"/>
              </a:schemeClr>
            </a:solidFill>
          </p:spPr>
          <p:txBody>
            <a:bodyPr wrap="square">
              <a:spAutoFit/>
            </a:bodyPr>
            <a:lstStyle/>
            <a:p>
              <a:r>
                <a:rPr lang="ar-IQ" sz="2400" dirty="0"/>
                <a:t>Generalized Coordinates</a:t>
              </a:r>
            </a:p>
          </p:txBody>
        </p:sp>
        <p:sp>
          <p:nvSpPr>
            <p:cNvPr id="4" name="Rectangle 3"/>
            <p:cNvSpPr/>
            <p:nvPr/>
          </p:nvSpPr>
          <p:spPr>
            <a:xfrm>
              <a:off x="8406643" y="876406"/>
              <a:ext cx="2004075" cy="461665"/>
            </a:xfrm>
            <a:prstGeom prst="rect">
              <a:avLst/>
            </a:prstGeom>
            <a:solidFill>
              <a:schemeClr val="accent4">
                <a:lumMod val="20000"/>
                <a:lumOff val="80000"/>
              </a:schemeClr>
            </a:solidFill>
          </p:spPr>
          <p:txBody>
            <a:bodyPr wrap="none">
              <a:spAutoFit/>
            </a:bodyPr>
            <a:lstStyle/>
            <a:p>
              <a:r>
                <a:rPr lang="ar-IQ" sz="2400" dirty="0"/>
                <a:t>الإحداثيات المعممة</a:t>
              </a:r>
            </a:p>
          </p:txBody>
        </p:sp>
      </p:grpSp>
      <p:sp>
        <p:nvSpPr>
          <p:cNvPr id="10" name="Rectangle 9"/>
          <p:cNvSpPr/>
          <p:nvPr/>
        </p:nvSpPr>
        <p:spPr>
          <a:xfrm>
            <a:off x="6619278" y="1351723"/>
            <a:ext cx="5186035" cy="369332"/>
          </a:xfrm>
          <a:prstGeom prst="rect">
            <a:avLst/>
          </a:prstGeom>
        </p:spPr>
        <p:txBody>
          <a:bodyPr wrap="none">
            <a:spAutoFit/>
          </a:bodyPr>
          <a:lstStyle/>
          <a:p>
            <a:pPr algn="r" rtl="1"/>
            <a:r>
              <a:rPr lang="ar-IQ" dirty="0"/>
              <a:t>تُستخدم الإحداثيات لتحديد موضع مجموعة من الجسيمات في الفضاء.</a:t>
            </a:r>
          </a:p>
        </p:txBody>
      </p:sp>
      <p:sp>
        <p:nvSpPr>
          <p:cNvPr id="11" name="Rectangle 10"/>
          <p:cNvSpPr/>
          <p:nvPr/>
        </p:nvSpPr>
        <p:spPr>
          <a:xfrm>
            <a:off x="4796674" y="1878197"/>
            <a:ext cx="7084758" cy="646331"/>
          </a:xfrm>
          <a:prstGeom prst="rect">
            <a:avLst/>
          </a:prstGeom>
        </p:spPr>
        <p:txBody>
          <a:bodyPr wrap="square">
            <a:spAutoFit/>
          </a:bodyPr>
          <a:lstStyle/>
          <a:p>
            <a:pPr algn="just" rtl="1"/>
            <a:r>
              <a:rPr lang="ar-IQ" dirty="0"/>
              <a:t>على سبيل المثال ، ضع في اعتبارك حركة البندول في الشكل. إنه مقيد بالتحرك في المستوى xy على طول قوس نصف قطره r. يمكننا اختيار وصف تكوين البندول عن طريق متجه موضعه</a:t>
            </a:r>
          </a:p>
        </p:txBody>
      </p:sp>
      <p:pic>
        <p:nvPicPr>
          <p:cNvPr id="12" name="Picture 11"/>
          <p:cNvPicPr>
            <a:picLocks noChangeAspect="1"/>
          </p:cNvPicPr>
          <p:nvPr/>
        </p:nvPicPr>
        <p:blipFill>
          <a:blip r:embed="rId3"/>
          <a:stretch>
            <a:fillRect/>
          </a:stretch>
        </p:blipFill>
        <p:spPr>
          <a:xfrm>
            <a:off x="7486565" y="2558617"/>
            <a:ext cx="1704975" cy="371475"/>
          </a:xfrm>
          <a:prstGeom prst="rect">
            <a:avLst/>
          </a:prstGeom>
        </p:spPr>
      </p:pic>
      <p:pic>
        <p:nvPicPr>
          <p:cNvPr id="13" name="Picture 12"/>
          <p:cNvPicPr>
            <a:picLocks noChangeAspect="1"/>
          </p:cNvPicPr>
          <p:nvPr/>
        </p:nvPicPr>
        <p:blipFill>
          <a:blip r:embed="rId4"/>
          <a:stretch>
            <a:fillRect/>
          </a:stretch>
        </p:blipFill>
        <p:spPr>
          <a:xfrm>
            <a:off x="665598" y="575111"/>
            <a:ext cx="3886200" cy="3048000"/>
          </a:xfrm>
          <a:prstGeom prst="rect">
            <a:avLst/>
          </a:prstGeom>
        </p:spPr>
      </p:pic>
      <p:sp>
        <p:nvSpPr>
          <p:cNvPr id="15" name="Rectangle 14"/>
          <p:cNvSpPr/>
          <p:nvPr/>
        </p:nvSpPr>
        <p:spPr>
          <a:xfrm>
            <a:off x="5099238" y="2964181"/>
            <a:ext cx="6782193" cy="369332"/>
          </a:xfrm>
          <a:prstGeom prst="rect">
            <a:avLst/>
          </a:prstGeom>
        </p:spPr>
        <p:txBody>
          <a:bodyPr wrap="square">
            <a:spAutoFit/>
          </a:bodyPr>
          <a:lstStyle/>
          <a:p>
            <a:pPr algn="r" rtl="1"/>
            <a:r>
              <a:rPr lang="ar-IQ" dirty="0"/>
              <a:t>من الواضح أن مثل هذا الاختيار يتجاهل شرطي القيد الذي يجب أن يلتزم به البندول ، وهما</a:t>
            </a:r>
          </a:p>
        </p:txBody>
      </p:sp>
      <p:pic>
        <p:nvPicPr>
          <p:cNvPr id="19" name="Picture 18"/>
          <p:cNvPicPr>
            <a:picLocks noChangeAspect="1"/>
          </p:cNvPicPr>
          <p:nvPr/>
        </p:nvPicPr>
        <p:blipFill>
          <a:blip r:embed="rId5"/>
          <a:stretch>
            <a:fillRect/>
          </a:stretch>
        </p:blipFill>
        <p:spPr>
          <a:xfrm>
            <a:off x="6846061" y="3492084"/>
            <a:ext cx="2724150" cy="438150"/>
          </a:xfrm>
          <a:prstGeom prst="rect">
            <a:avLst/>
          </a:prstGeom>
        </p:spPr>
      </p:pic>
      <p:sp>
        <p:nvSpPr>
          <p:cNvPr id="21" name="Rectangle 20"/>
          <p:cNvSpPr/>
          <p:nvPr/>
        </p:nvSpPr>
        <p:spPr>
          <a:xfrm>
            <a:off x="2627290" y="4057253"/>
            <a:ext cx="9254141" cy="369332"/>
          </a:xfrm>
          <a:prstGeom prst="rect">
            <a:avLst/>
          </a:prstGeom>
        </p:spPr>
        <p:txBody>
          <a:bodyPr wrap="square">
            <a:spAutoFit/>
          </a:bodyPr>
          <a:lstStyle/>
          <a:p>
            <a:pPr algn="r" rtl="1"/>
            <a:r>
              <a:rPr lang="ar-IQ" dirty="0"/>
              <a:t>سيكون الخيار الأفضل هو إزاحة طول القوس </a:t>
            </a:r>
            <a:r>
              <a:rPr lang="ar-IQ" dirty="0" smtClean="0"/>
              <a:t>(</a:t>
            </a:r>
            <a:r>
              <a:rPr lang="en-US" dirty="0" smtClean="0"/>
              <a:t>s=r</a:t>
            </a:r>
            <a:r>
              <a:rPr lang="el-GR" dirty="0" smtClean="0"/>
              <a:t>θ</a:t>
            </a:r>
            <a:r>
              <a:rPr lang="ar-IQ" dirty="0" smtClean="0"/>
              <a:t>) </a:t>
            </a:r>
            <a:r>
              <a:rPr lang="ar-IQ" dirty="0"/>
              <a:t>أو ، على نحو مكافئ ، الإزاحة الزاوية </a:t>
            </a:r>
            <a:r>
              <a:rPr lang="ar-IQ" dirty="0" smtClean="0"/>
              <a:t>(</a:t>
            </a:r>
            <a:r>
              <a:rPr lang="el-GR" dirty="0" smtClean="0"/>
              <a:t>θ</a:t>
            </a:r>
            <a:r>
              <a:rPr lang="ar-IQ" dirty="0" smtClean="0"/>
              <a:t>) </a:t>
            </a:r>
            <a:r>
              <a:rPr lang="ar-IQ" dirty="0"/>
              <a:t>للبندول بعيدًا عن الرأسي.</a:t>
            </a:r>
          </a:p>
        </p:txBody>
      </p:sp>
      <p:sp>
        <p:nvSpPr>
          <p:cNvPr id="22" name="Rectangle 21"/>
          <p:cNvSpPr/>
          <p:nvPr/>
        </p:nvSpPr>
        <p:spPr>
          <a:xfrm>
            <a:off x="665598" y="4486958"/>
            <a:ext cx="11181143" cy="646331"/>
          </a:xfrm>
          <a:prstGeom prst="rect">
            <a:avLst/>
          </a:prstGeom>
        </p:spPr>
        <p:txBody>
          <a:bodyPr wrap="square">
            <a:spAutoFit/>
          </a:bodyPr>
          <a:lstStyle/>
          <a:p>
            <a:pPr algn="r" rtl="1"/>
            <a:r>
              <a:rPr lang="ar-IQ" dirty="0"/>
              <a:t>النقطة المهمة هنا هي أن البندول يتمتع بدرجة واحدة فقط من الحرية </a:t>
            </a:r>
            <a:r>
              <a:rPr lang="ar-IQ" dirty="0" smtClean="0"/>
              <a:t>(</a:t>
            </a:r>
            <a:r>
              <a:rPr lang="en-GB" dirty="0"/>
              <a:t>one degree of freedom</a:t>
            </a:r>
            <a:r>
              <a:rPr lang="ar-IQ" dirty="0" smtClean="0"/>
              <a:t>)؛ </a:t>
            </a:r>
            <a:r>
              <a:rPr lang="ar-IQ" dirty="0"/>
              <a:t>أي أنه يمكن أن يتحرك في اتجاه واحد فقط وبهذه الطريقة يكون على طول قوس نصف قطره </a:t>
            </a:r>
            <a:r>
              <a:rPr lang="ar-IQ" dirty="0" smtClean="0"/>
              <a:t>r.</a:t>
            </a:r>
            <a:endParaRPr lang="ar-IQ" dirty="0"/>
          </a:p>
        </p:txBody>
      </p:sp>
      <p:sp>
        <p:nvSpPr>
          <p:cNvPr id="23" name="Rectangle 22"/>
          <p:cNvSpPr/>
          <p:nvPr/>
        </p:nvSpPr>
        <p:spPr>
          <a:xfrm>
            <a:off x="496840" y="5160210"/>
            <a:ext cx="11384591" cy="646331"/>
          </a:xfrm>
          <a:prstGeom prst="rect">
            <a:avLst/>
          </a:prstGeom>
        </p:spPr>
        <p:txBody>
          <a:bodyPr wrap="square">
            <a:spAutoFit/>
          </a:bodyPr>
          <a:lstStyle/>
          <a:p>
            <a:pPr algn="r" rtl="1"/>
            <a:r>
              <a:rPr lang="ar-IQ" dirty="0" smtClean="0"/>
              <a:t>يوجد فقط احداثي واحد </a:t>
            </a:r>
            <a:r>
              <a:rPr lang="ar-IQ" dirty="0"/>
              <a:t>مستقل ضروري </a:t>
            </a:r>
            <a:r>
              <a:rPr lang="ar-IQ" dirty="0" smtClean="0"/>
              <a:t>لتمثيل جسيم بشكل خاص به. </a:t>
            </a:r>
            <a:r>
              <a:rPr lang="ar-IQ" dirty="0"/>
              <a:t>الإحداثيات المعممة هي أي مجموعة من الإحداثيات المستقلة q ، (غير متصلة بأي معادلات قيد) تكفي فقط </a:t>
            </a:r>
            <a:r>
              <a:rPr lang="ar-IQ" dirty="0" smtClean="0"/>
              <a:t>لتمثيل نظام من الجسيمات</a:t>
            </a:r>
            <a:r>
              <a:rPr lang="ar-IQ" dirty="0"/>
              <a:t>.</a:t>
            </a:r>
          </a:p>
        </p:txBody>
      </p:sp>
      <p:sp>
        <p:nvSpPr>
          <p:cNvPr id="24" name="Rectangle 23"/>
          <p:cNvSpPr/>
          <p:nvPr/>
        </p:nvSpPr>
        <p:spPr>
          <a:xfrm>
            <a:off x="3204929" y="5909252"/>
            <a:ext cx="5431295" cy="369332"/>
          </a:xfrm>
          <a:prstGeom prst="rect">
            <a:avLst/>
          </a:prstGeom>
          <a:solidFill>
            <a:schemeClr val="accent6">
              <a:lumMod val="40000"/>
              <a:lumOff val="60000"/>
            </a:schemeClr>
          </a:solidFill>
        </p:spPr>
        <p:txBody>
          <a:bodyPr wrap="none">
            <a:spAutoFit/>
          </a:bodyPr>
          <a:lstStyle/>
          <a:p>
            <a:pPr algn="r" rtl="1"/>
            <a:r>
              <a:rPr lang="ar-IQ" dirty="0"/>
              <a:t>العدد المطلوب للإحداثيات المعممة يساوي عدد درجات الحرية في النظام</a:t>
            </a:r>
          </a:p>
        </p:txBody>
      </p:sp>
      <p:pic>
        <p:nvPicPr>
          <p:cNvPr id="3" name="Picture 2"/>
          <p:cNvPicPr>
            <a:picLocks noChangeAspect="1"/>
          </p:cNvPicPr>
          <p:nvPr/>
        </p:nvPicPr>
        <p:blipFill>
          <a:blip r:embed="rId6"/>
          <a:stretch>
            <a:fillRect/>
          </a:stretch>
        </p:blipFill>
        <p:spPr>
          <a:xfrm rot="5400000">
            <a:off x="10848975" y="3143933"/>
            <a:ext cx="2466975" cy="219075"/>
          </a:xfrm>
          <a:prstGeom prst="rect">
            <a:avLst/>
          </a:prstGeom>
        </p:spPr>
      </p:pic>
    </p:spTree>
    <p:extLst>
      <p:ext uri="{BB962C8B-B14F-4D97-AF65-F5344CB8AC3E}">
        <p14:creationId xmlns:p14="http://schemas.microsoft.com/office/powerpoint/2010/main" val="32270967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6960028" cy="461665"/>
          </a:xfrm>
          <a:prstGeom prst="rect">
            <a:avLst/>
          </a:prstGeom>
          <a:noFill/>
        </p:spPr>
        <p:txBody>
          <a:bodyPr wrap="square" rtlCol="0">
            <a:spAutoFit/>
          </a:bodyPr>
          <a:lstStyle/>
          <a:p>
            <a:r>
              <a:rPr lang="en-GB" sz="2400" b="1" dirty="0" smtClean="0"/>
              <a:t>Chapter 3</a:t>
            </a:r>
            <a:r>
              <a:rPr lang="en-GB" sz="2400" b="1" dirty="0"/>
              <a:t>. Lagrangian Mechanics</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48542" y="6465534"/>
            <a:ext cx="2756272" cy="365125"/>
          </a:xfrm>
        </p:spPr>
        <p:txBody>
          <a:bodyPr/>
          <a:lstStyle/>
          <a:p>
            <a:fld id="{28A17755-FF03-4D8F-84E3-395379BBB226}" type="datetime4">
              <a:rPr lang="en-GB" sz="2400" b="1" smtClean="0">
                <a:solidFill>
                  <a:schemeClr val="tx1"/>
                </a:solidFill>
              </a:rPr>
              <a:t>22 November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08338" y="848256"/>
            <a:ext cx="11096975" cy="646331"/>
          </a:xfrm>
          <a:prstGeom prst="rect">
            <a:avLst/>
          </a:prstGeom>
        </p:spPr>
        <p:txBody>
          <a:bodyPr wrap="square">
            <a:spAutoFit/>
          </a:bodyPr>
          <a:lstStyle/>
          <a:p>
            <a:pPr algn="r" rtl="1"/>
            <a:r>
              <a:rPr lang="ar-IQ" dirty="0"/>
              <a:t>على سبيل المثال ، جسيم واحد قادر على التحرك بحرية في الفضاء ثلاثي الأبعاد </a:t>
            </a:r>
            <a:r>
              <a:rPr lang="ar-IQ" dirty="0" smtClean="0"/>
              <a:t>سيمتلك  </a:t>
            </a:r>
            <a:r>
              <a:rPr lang="ar-IQ" dirty="0"/>
              <a:t>ثلاث درجات من الحرية ويتطلب ثلاثة إحداثيات لتحديد ترتيب. لا توجد معادلات قيد تربط إحداثيات جسيم حر واحد.</a:t>
            </a:r>
          </a:p>
        </p:txBody>
      </p:sp>
      <p:sp>
        <p:nvSpPr>
          <p:cNvPr id="4" name="Rectangle 3"/>
          <p:cNvSpPr/>
          <p:nvPr/>
        </p:nvSpPr>
        <p:spPr>
          <a:xfrm>
            <a:off x="6027313" y="2325950"/>
            <a:ext cx="5778000" cy="646331"/>
          </a:xfrm>
          <a:prstGeom prst="rect">
            <a:avLst/>
          </a:prstGeom>
        </p:spPr>
        <p:txBody>
          <a:bodyPr wrap="square">
            <a:spAutoFit/>
          </a:bodyPr>
          <a:lstStyle/>
          <a:p>
            <a:pPr algn="r" rtl="1"/>
            <a:r>
              <a:rPr lang="ar-IQ" dirty="0" smtClean="0"/>
              <a:t>جسيمين </a:t>
            </a:r>
            <a:r>
              <a:rPr lang="ar-IQ" dirty="0"/>
              <a:t>متصلين بخط مستقيم صلب مثل الدمبل (انظر الشكل) يتطلب خمسة إحداثيات فقط.</a:t>
            </a:r>
          </a:p>
        </p:txBody>
      </p:sp>
      <p:sp>
        <p:nvSpPr>
          <p:cNvPr id="9" name="Rectangle 8"/>
          <p:cNvSpPr/>
          <p:nvPr/>
        </p:nvSpPr>
        <p:spPr>
          <a:xfrm>
            <a:off x="7364674" y="1694153"/>
            <a:ext cx="4440639" cy="369332"/>
          </a:xfrm>
          <a:prstGeom prst="rect">
            <a:avLst/>
          </a:prstGeom>
        </p:spPr>
        <p:txBody>
          <a:bodyPr wrap="none">
            <a:spAutoFit/>
          </a:bodyPr>
          <a:lstStyle/>
          <a:p>
            <a:pPr algn="r" rtl="1"/>
            <a:r>
              <a:rPr lang="ar-IQ" dirty="0"/>
              <a:t>يتطلب الجسيمان الحران ستة إحداثيات لتحديد </a:t>
            </a:r>
            <a:r>
              <a:rPr lang="ar-IQ" dirty="0" smtClean="0"/>
              <a:t>ترتيب تمامًا</a:t>
            </a:r>
            <a:r>
              <a:rPr lang="ar-IQ" dirty="0"/>
              <a:t>.</a:t>
            </a:r>
          </a:p>
        </p:txBody>
      </p:sp>
      <p:pic>
        <p:nvPicPr>
          <p:cNvPr id="10" name="Picture 9"/>
          <p:cNvPicPr>
            <a:picLocks noChangeAspect="1"/>
          </p:cNvPicPr>
          <p:nvPr/>
        </p:nvPicPr>
        <p:blipFill>
          <a:blip r:embed="rId3"/>
          <a:stretch>
            <a:fillRect/>
          </a:stretch>
        </p:blipFill>
        <p:spPr>
          <a:xfrm>
            <a:off x="9432553" y="3234746"/>
            <a:ext cx="2372760" cy="2383644"/>
          </a:xfrm>
          <a:prstGeom prst="rect">
            <a:avLst/>
          </a:prstGeom>
        </p:spPr>
      </p:pic>
      <p:sp>
        <p:nvSpPr>
          <p:cNvPr id="11" name="Rectangle 10"/>
          <p:cNvSpPr/>
          <p:nvPr/>
        </p:nvSpPr>
        <p:spPr>
          <a:xfrm>
            <a:off x="5223525" y="3006607"/>
            <a:ext cx="4209028" cy="1200329"/>
          </a:xfrm>
          <a:prstGeom prst="rect">
            <a:avLst/>
          </a:prstGeom>
        </p:spPr>
        <p:txBody>
          <a:bodyPr wrap="square">
            <a:spAutoFit/>
          </a:bodyPr>
          <a:lstStyle/>
          <a:p>
            <a:pPr algn="just" rtl="1"/>
            <a:r>
              <a:rPr lang="ar-IQ" dirty="0" smtClean="0"/>
              <a:t> </a:t>
            </a:r>
            <a:r>
              <a:rPr lang="ar-IQ" dirty="0"/>
              <a:t>يمكن تحديد موضع الجسيم 1 بواسطة الإحداثيات </a:t>
            </a:r>
            <a:r>
              <a:rPr lang="ar-IQ" dirty="0" smtClean="0"/>
              <a:t>(</a:t>
            </a:r>
            <a:r>
              <a:rPr lang="en-US" dirty="0" smtClean="0"/>
              <a:t>x1,y1,z1</a:t>
            </a:r>
            <a:r>
              <a:rPr lang="ar-IQ" dirty="0" smtClean="0"/>
              <a:t>) </a:t>
            </a:r>
            <a:r>
              <a:rPr lang="ar-IQ" dirty="0"/>
              <a:t>، بينما يمكن تحديد موضع الجسيم 2 بالإحداثيات </a:t>
            </a:r>
            <a:r>
              <a:rPr lang="ar-IQ" dirty="0" smtClean="0"/>
              <a:t>(</a:t>
            </a:r>
            <a:r>
              <a:rPr lang="en-US" dirty="0" smtClean="0"/>
              <a:t>x2,y2,z2</a:t>
            </a:r>
            <a:r>
              <a:rPr lang="ar-IQ" dirty="0" smtClean="0"/>
              <a:t>) </a:t>
            </a:r>
            <a:r>
              <a:rPr lang="ar-IQ" dirty="0"/>
              <a:t>كما في حالة الجسيمات الحرة.</a:t>
            </a:r>
          </a:p>
          <a:p>
            <a:pPr algn="just" rtl="1"/>
            <a:r>
              <a:rPr lang="ar-IQ" dirty="0"/>
              <a:t>ومع ذلك ، توجد معادلة قيد تربط الإحداثيات</a:t>
            </a:r>
          </a:p>
        </p:txBody>
      </p:sp>
      <p:pic>
        <p:nvPicPr>
          <p:cNvPr id="12" name="Picture 11"/>
          <p:cNvPicPr>
            <a:picLocks noChangeAspect="1"/>
          </p:cNvPicPr>
          <p:nvPr/>
        </p:nvPicPr>
        <p:blipFill>
          <a:blip r:embed="rId4"/>
          <a:stretch>
            <a:fillRect/>
          </a:stretch>
        </p:blipFill>
        <p:spPr>
          <a:xfrm>
            <a:off x="5380177" y="4322654"/>
            <a:ext cx="3895725" cy="295275"/>
          </a:xfrm>
          <a:prstGeom prst="rect">
            <a:avLst/>
          </a:prstGeom>
        </p:spPr>
      </p:pic>
      <p:sp>
        <p:nvSpPr>
          <p:cNvPr id="13" name="Rectangle 12"/>
          <p:cNvSpPr/>
          <p:nvPr/>
        </p:nvSpPr>
        <p:spPr>
          <a:xfrm>
            <a:off x="5370491" y="5001288"/>
            <a:ext cx="4062062" cy="923330"/>
          </a:xfrm>
          <a:prstGeom prst="rect">
            <a:avLst/>
          </a:prstGeom>
        </p:spPr>
        <p:txBody>
          <a:bodyPr wrap="square">
            <a:spAutoFit/>
          </a:bodyPr>
          <a:lstStyle/>
          <a:p>
            <a:pPr algn="just" rtl="1"/>
            <a:r>
              <a:rPr lang="ar-IQ" dirty="0"/>
              <a:t>سيكون من المنطقي اختيار خمسة إحداثيات مستقلة فقط مبدئيًا ، على سبيل المثال (X ، Y ، Z </a:t>
            </a:r>
            <a:r>
              <a:rPr lang="ar-IQ" dirty="0" smtClean="0"/>
              <a:t>،</a:t>
            </a:r>
            <a:r>
              <a:rPr lang="el-GR" dirty="0" smtClean="0"/>
              <a:t>θ</a:t>
            </a:r>
            <a:r>
              <a:rPr lang="ar-IQ" dirty="0"/>
              <a:t> ، </a:t>
            </a:r>
            <a:r>
              <a:rPr lang="ar-IQ" dirty="0" smtClean="0"/>
              <a:t>ɸ) </a:t>
            </a:r>
            <a:r>
              <a:rPr lang="ar-IQ" dirty="0"/>
              <a:t>، غير مرتبطة بأي معادلات قيد.</a:t>
            </a:r>
          </a:p>
        </p:txBody>
      </p:sp>
      <p:cxnSp>
        <p:nvCxnSpPr>
          <p:cNvPr id="19" name="Straight Connector 18"/>
          <p:cNvCxnSpPr/>
          <p:nvPr/>
        </p:nvCxnSpPr>
        <p:spPr>
          <a:xfrm>
            <a:off x="5143413" y="1528913"/>
            <a:ext cx="1" cy="4778183"/>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stretch>
            <a:fillRect/>
          </a:stretch>
        </p:blipFill>
        <p:spPr>
          <a:xfrm>
            <a:off x="946683" y="1911085"/>
            <a:ext cx="2057400" cy="304800"/>
          </a:xfrm>
          <a:prstGeom prst="rect">
            <a:avLst/>
          </a:prstGeom>
        </p:spPr>
      </p:pic>
      <p:pic>
        <p:nvPicPr>
          <p:cNvPr id="22" name="Picture 21"/>
          <p:cNvPicPr>
            <a:picLocks noChangeAspect="1"/>
          </p:cNvPicPr>
          <p:nvPr/>
        </p:nvPicPr>
        <p:blipFill>
          <a:blip r:embed="rId6"/>
          <a:stretch>
            <a:fillRect/>
          </a:stretch>
        </p:blipFill>
        <p:spPr>
          <a:xfrm>
            <a:off x="3514891" y="1930135"/>
            <a:ext cx="923925" cy="266700"/>
          </a:xfrm>
          <a:prstGeom prst="rect">
            <a:avLst/>
          </a:prstGeom>
        </p:spPr>
      </p:pic>
      <p:pic>
        <p:nvPicPr>
          <p:cNvPr id="23" name="Picture 22"/>
          <p:cNvPicPr>
            <a:picLocks noChangeAspect="1"/>
          </p:cNvPicPr>
          <p:nvPr/>
        </p:nvPicPr>
        <p:blipFill>
          <a:blip r:embed="rId7"/>
          <a:stretch>
            <a:fillRect/>
          </a:stretch>
        </p:blipFill>
        <p:spPr>
          <a:xfrm>
            <a:off x="965733" y="2761160"/>
            <a:ext cx="2038350" cy="342900"/>
          </a:xfrm>
          <a:prstGeom prst="rect">
            <a:avLst/>
          </a:prstGeom>
        </p:spPr>
      </p:pic>
      <p:pic>
        <p:nvPicPr>
          <p:cNvPr id="24" name="Picture 23"/>
          <p:cNvPicPr>
            <a:picLocks noChangeAspect="1"/>
          </p:cNvPicPr>
          <p:nvPr/>
        </p:nvPicPr>
        <p:blipFill>
          <a:blip r:embed="rId8"/>
          <a:stretch>
            <a:fillRect/>
          </a:stretch>
        </p:blipFill>
        <p:spPr>
          <a:xfrm>
            <a:off x="3484682" y="2805224"/>
            <a:ext cx="1228725" cy="219075"/>
          </a:xfrm>
          <a:prstGeom prst="rect">
            <a:avLst/>
          </a:prstGeom>
        </p:spPr>
      </p:pic>
      <p:pic>
        <p:nvPicPr>
          <p:cNvPr id="25" name="Picture 24"/>
          <p:cNvPicPr>
            <a:picLocks noChangeAspect="1"/>
          </p:cNvPicPr>
          <p:nvPr/>
        </p:nvPicPr>
        <p:blipFill>
          <a:blip r:embed="rId9"/>
          <a:stretch>
            <a:fillRect/>
          </a:stretch>
        </p:blipFill>
        <p:spPr>
          <a:xfrm rot="5400000">
            <a:off x="10848975" y="3143933"/>
            <a:ext cx="2466975" cy="219075"/>
          </a:xfrm>
          <a:prstGeom prst="rect">
            <a:avLst/>
          </a:prstGeom>
        </p:spPr>
      </p:pic>
    </p:spTree>
    <p:extLst>
      <p:ext uri="{BB962C8B-B14F-4D97-AF65-F5344CB8AC3E}">
        <p14:creationId xmlns:p14="http://schemas.microsoft.com/office/powerpoint/2010/main" val="121631651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42889</TotalTime>
  <Words>3168</Words>
  <Application>Microsoft Office PowerPoint</Application>
  <PresentationFormat>Widescreen</PresentationFormat>
  <Paragraphs>360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Andalus</vt:lpstr>
      <vt:lpstr>Arial</vt:lpstr>
      <vt:lpstr>Calibri</vt:lpstr>
      <vt:lpstr>Calibri Light</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dc:creator>
  <cp:lastModifiedBy>Dr Mohanned</cp:lastModifiedBy>
  <cp:revision>523</cp:revision>
  <dcterms:created xsi:type="dcterms:W3CDTF">2020-03-17T22:38:12Z</dcterms:created>
  <dcterms:modified xsi:type="dcterms:W3CDTF">2023-11-21T21:35:28Z</dcterms:modified>
</cp:coreProperties>
</file>